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Lst>
  <p:notesMasterIdLst>
    <p:notesMasterId r:id="rId13"/>
  </p:notesMasterIdLst>
  <p:handoutMasterIdLst>
    <p:handoutMasterId r:id="rId14"/>
  </p:handoutMasterIdLst>
  <p:sldIdLst>
    <p:sldId id="259" r:id="rId3"/>
    <p:sldId id="394" r:id="rId4"/>
    <p:sldId id="396" r:id="rId5"/>
    <p:sldId id="397" r:id="rId6"/>
    <p:sldId id="593" r:id="rId7"/>
    <p:sldId id="601" r:id="rId8"/>
    <p:sldId id="461" r:id="rId9"/>
    <p:sldId id="447" r:id="rId10"/>
    <p:sldId id="450" r:id="rId11"/>
    <p:sldId id="391" r:id="rId1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6BE4E"/>
    <a:srgbClr val="56BE4E"/>
    <a:srgbClr val="4EBE71"/>
    <a:srgbClr val="FF0000"/>
    <a:srgbClr val="953735"/>
    <a:srgbClr val="003366"/>
    <a:srgbClr val="D4272E"/>
    <a:srgbClr val="006699"/>
    <a:srgbClr val="FFFF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1" autoAdjust="0"/>
    <p:restoredTop sz="58299" autoAdjust="0"/>
  </p:normalViewPr>
  <p:slideViewPr>
    <p:cSldViewPr>
      <p:cViewPr varScale="1">
        <p:scale>
          <a:sx n="77" d="100"/>
          <a:sy n="77" d="100"/>
        </p:scale>
        <p:origin x="-95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66272" cy="449826"/>
          </a:xfrm>
          <a:prstGeom prst="rect">
            <a:avLst/>
          </a:prstGeom>
          <a:noFill/>
          <a:ln w="9525">
            <a:noFill/>
            <a:miter lim="800000"/>
            <a:headEnd/>
            <a:tailEnd/>
          </a:ln>
          <a:effectLst/>
        </p:spPr>
        <p:txBody>
          <a:bodyPr vert="horz" wrap="square" lIns="89951" tIns="44975" rIns="89951" bIns="44975" numCol="1" anchor="t" anchorCtr="0" compatLnSpc="1">
            <a:prstTxWarp prst="textNoShape">
              <a:avLst/>
            </a:prstTxWarp>
          </a:bodyPr>
          <a:lstStyle>
            <a:lvl1pPr defTabSz="899867">
              <a:defRPr sz="1200"/>
            </a:lvl1pPr>
          </a:lstStyle>
          <a:p>
            <a:endParaRPr lang="en-US"/>
          </a:p>
        </p:txBody>
      </p:sp>
      <p:sp>
        <p:nvSpPr>
          <p:cNvPr id="119811" name="Rectangle 3"/>
          <p:cNvSpPr>
            <a:spLocks noGrp="1" noChangeArrowheads="1"/>
          </p:cNvSpPr>
          <p:nvPr>
            <p:ph type="dt" sz="quarter" idx="1"/>
          </p:nvPr>
        </p:nvSpPr>
        <p:spPr bwMode="auto">
          <a:xfrm>
            <a:off x="3967476" y="0"/>
            <a:ext cx="3067828" cy="449826"/>
          </a:xfrm>
          <a:prstGeom prst="rect">
            <a:avLst/>
          </a:prstGeom>
          <a:noFill/>
          <a:ln w="9525">
            <a:noFill/>
            <a:miter lim="800000"/>
            <a:headEnd/>
            <a:tailEnd/>
          </a:ln>
          <a:effectLst/>
        </p:spPr>
        <p:txBody>
          <a:bodyPr vert="horz" wrap="square" lIns="89951" tIns="44975" rIns="89951" bIns="44975" numCol="1" anchor="t" anchorCtr="0" compatLnSpc="1">
            <a:prstTxWarp prst="textNoShape">
              <a:avLst/>
            </a:prstTxWarp>
          </a:bodyPr>
          <a:lstStyle>
            <a:lvl1pPr algn="r" defTabSz="899867">
              <a:defRPr sz="1200"/>
            </a:lvl1pPr>
          </a:lstStyle>
          <a:p>
            <a:endParaRPr lang="en-US"/>
          </a:p>
        </p:txBody>
      </p:sp>
      <p:sp>
        <p:nvSpPr>
          <p:cNvPr id="119812" name="Rectangle 4"/>
          <p:cNvSpPr>
            <a:spLocks noGrp="1" noChangeArrowheads="1"/>
          </p:cNvSpPr>
          <p:nvPr>
            <p:ph type="ftr" sz="quarter" idx="2"/>
          </p:nvPr>
        </p:nvSpPr>
        <p:spPr bwMode="auto">
          <a:xfrm>
            <a:off x="0" y="8859069"/>
            <a:ext cx="3066272" cy="449826"/>
          </a:xfrm>
          <a:prstGeom prst="rect">
            <a:avLst/>
          </a:prstGeom>
          <a:noFill/>
          <a:ln w="9525">
            <a:noFill/>
            <a:miter lim="800000"/>
            <a:headEnd/>
            <a:tailEnd/>
          </a:ln>
          <a:effectLst/>
        </p:spPr>
        <p:txBody>
          <a:bodyPr vert="horz" wrap="square" lIns="89951" tIns="44975" rIns="89951" bIns="44975" numCol="1" anchor="b" anchorCtr="0" compatLnSpc="1">
            <a:prstTxWarp prst="textNoShape">
              <a:avLst/>
            </a:prstTxWarp>
          </a:bodyPr>
          <a:lstStyle>
            <a:lvl1pPr defTabSz="899867">
              <a:defRPr sz="1200"/>
            </a:lvl1pPr>
          </a:lstStyle>
          <a:p>
            <a:endParaRPr lang="en-US"/>
          </a:p>
        </p:txBody>
      </p:sp>
      <p:sp>
        <p:nvSpPr>
          <p:cNvPr id="119813" name="Rectangle 5"/>
          <p:cNvSpPr>
            <a:spLocks noGrp="1" noChangeArrowheads="1"/>
          </p:cNvSpPr>
          <p:nvPr>
            <p:ph type="sldNum" sz="quarter" idx="3"/>
          </p:nvPr>
        </p:nvSpPr>
        <p:spPr bwMode="auto">
          <a:xfrm>
            <a:off x="3967476" y="8859069"/>
            <a:ext cx="3067828" cy="449826"/>
          </a:xfrm>
          <a:prstGeom prst="rect">
            <a:avLst/>
          </a:prstGeom>
          <a:noFill/>
          <a:ln w="9525">
            <a:noFill/>
            <a:miter lim="800000"/>
            <a:headEnd/>
            <a:tailEnd/>
          </a:ln>
          <a:effectLst/>
        </p:spPr>
        <p:txBody>
          <a:bodyPr vert="horz" wrap="square" lIns="89951" tIns="44975" rIns="89951" bIns="44975" numCol="1" anchor="b" anchorCtr="0" compatLnSpc="1">
            <a:prstTxWarp prst="textNoShape">
              <a:avLst/>
            </a:prstTxWarp>
          </a:bodyPr>
          <a:lstStyle>
            <a:lvl1pPr algn="r" defTabSz="899867">
              <a:defRPr sz="1200"/>
            </a:lvl1pPr>
          </a:lstStyle>
          <a:p>
            <a:fld id="{0314402D-D312-417C-8149-ADF397B2FD1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5142" cy="463883"/>
          </a:xfrm>
          <a:prstGeom prst="rect">
            <a:avLst/>
          </a:prstGeom>
          <a:noFill/>
          <a:ln w="9525">
            <a:noFill/>
            <a:miter lim="800000"/>
            <a:headEnd/>
            <a:tailEnd/>
          </a:ln>
          <a:effectLst/>
        </p:spPr>
        <p:txBody>
          <a:bodyPr vert="horz" wrap="square" lIns="93153" tIns="46577" rIns="93153" bIns="46577" numCol="1" anchor="t" anchorCtr="0" compatLnSpc="1">
            <a:prstTxWarp prst="textNoShape">
              <a:avLst/>
            </a:prstTxWarp>
          </a:bodyPr>
          <a:lstStyle>
            <a:lvl1pPr defTabSz="932617">
              <a:defRPr sz="1200"/>
            </a:lvl1pPr>
          </a:lstStyle>
          <a:p>
            <a:endParaRPr lang="en-US"/>
          </a:p>
        </p:txBody>
      </p:sp>
      <p:sp>
        <p:nvSpPr>
          <p:cNvPr id="5123" name="Rectangle 3"/>
          <p:cNvSpPr>
            <a:spLocks noGrp="1" noChangeArrowheads="1"/>
          </p:cNvSpPr>
          <p:nvPr>
            <p:ph type="dt" idx="1"/>
          </p:nvPr>
        </p:nvSpPr>
        <p:spPr bwMode="auto">
          <a:xfrm>
            <a:off x="3975258" y="0"/>
            <a:ext cx="3035142" cy="463883"/>
          </a:xfrm>
          <a:prstGeom prst="rect">
            <a:avLst/>
          </a:prstGeom>
          <a:noFill/>
          <a:ln w="9525">
            <a:noFill/>
            <a:miter lim="800000"/>
            <a:headEnd/>
            <a:tailEnd/>
          </a:ln>
          <a:effectLst/>
        </p:spPr>
        <p:txBody>
          <a:bodyPr vert="horz" wrap="square" lIns="93153" tIns="46577" rIns="93153" bIns="46577" numCol="1" anchor="t" anchorCtr="0" compatLnSpc="1">
            <a:prstTxWarp prst="textNoShape">
              <a:avLst/>
            </a:prstTxWarp>
          </a:bodyPr>
          <a:lstStyle>
            <a:lvl1pPr algn="r" defTabSz="932617">
              <a:defRPr sz="1200"/>
            </a:lvl1pPr>
          </a:lstStyle>
          <a:p>
            <a:endParaRPr lang="en-US"/>
          </a:p>
        </p:txBody>
      </p:sp>
      <p:sp>
        <p:nvSpPr>
          <p:cNvPr id="5124"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2334" y="4415479"/>
            <a:ext cx="5145733" cy="4182755"/>
          </a:xfrm>
          <a:prstGeom prst="rect">
            <a:avLst/>
          </a:prstGeom>
          <a:noFill/>
          <a:ln w="9525">
            <a:noFill/>
            <a:miter lim="800000"/>
            <a:headEnd/>
            <a:tailEnd/>
          </a:ln>
          <a:effectLst/>
        </p:spPr>
        <p:txBody>
          <a:bodyPr vert="horz" wrap="square" lIns="93153" tIns="46577" rIns="93153" bIns="465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8832518"/>
            <a:ext cx="3035142" cy="463882"/>
          </a:xfrm>
          <a:prstGeom prst="rect">
            <a:avLst/>
          </a:prstGeom>
          <a:noFill/>
          <a:ln w="9525">
            <a:noFill/>
            <a:miter lim="800000"/>
            <a:headEnd/>
            <a:tailEnd/>
          </a:ln>
          <a:effectLst/>
        </p:spPr>
        <p:txBody>
          <a:bodyPr vert="horz" wrap="square" lIns="93153" tIns="46577" rIns="93153" bIns="46577" numCol="1" anchor="b" anchorCtr="0" compatLnSpc="1">
            <a:prstTxWarp prst="textNoShape">
              <a:avLst/>
            </a:prstTxWarp>
          </a:bodyPr>
          <a:lstStyle>
            <a:lvl1pPr defTabSz="932617">
              <a:defRPr sz="1200"/>
            </a:lvl1pPr>
          </a:lstStyle>
          <a:p>
            <a:endParaRPr lang="en-US"/>
          </a:p>
        </p:txBody>
      </p:sp>
      <p:sp>
        <p:nvSpPr>
          <p:cNvPr id="5127" name="Rectangle 7"/>
          <p:cNvSpPr>
            <a:spLocks noGrp="1" noChangeArrowheads="1"/>
          </p:cNvSpPr>
          <p:nvPr>
            <p:ph type="sldNum" sz="quarter" idx="5"/>
          </p:nvPr>
        </p:nvSpPr>
        <p:spPr bwMode="auto">
          <a:xfrm>
            <a:off x="3975258" y="8832518"/>
            <a:ext cx="3035142" cy="463882"/>
          </a:xfrm>
          <a:prstGeom prst="rect">
            <a:avLst/>
          </a:prstGeom>
          <a:noFill/>
          <a:ln w="9525">
            <a:noFill/>
            <a:miter lim="800000"/>
            <a:headEnd/>
            <a:tailEnd/>
          </a:ln>
          <a:effectLst/>
        </p:spPr>
        <p:txBody>
          <a:bodyPr vert="horz" wrap="square" lIns="93153" tIns="46577" rIns="93153" bIns="46577" numCol="1" anchor="b" anchorCtr="0" compatLnSpc="1">
            <a:prstTxWarp prst="textNoShape">
              <a:avLst/>
            </a:prstTxWarp>
          </a:bodyPr>
          <a:lstStyle>
            <a:lvl1pPr algn="r" defTabSz="932617">
              <a:defRPr sz="1200"/>
            </a:lvl1pPr>
          </a:lstStyle>
          <a:p>
            <a:fld id="{6D7D045F-3722-42B4-A1C6-34B56D1601C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a:t>
            </a:r>
            <a:r>
              <a:rPr lang="en-US" smtClean="0"/>
              <a:t>Programs</a:t>
            </a:r>
            <a:r>
              <a:rPr lang="en-US" baseline="0" smtClean="0"/>
              <a:t> such as</a:t>
            </a:r>
            <a:r>
              <a:rPr lang="en-US" smtClean="0"/>
              <a:t> Systems Engineering 2020</a:t>
            </a:r>
            <a:r>
              <a:rPr lang="en-US" baseline="0" smtClean="0"/>
              <a:t> (</a:t>
            </a:r>
            <a:r>
              <a:rPr lang="en-US" smtClean="0"/>
              <a:t>SE2020), Unmanned Aerial </a:t>
            </a:r>
            <a:r>
              <a:rPr lang="en-US" dirty="0" smtClean="0"/>
              <a:t>V</a:t>
            </a:r>
            <a:r>
              <a:rPr lang="en-US" smtClean="0"/>
              <a:t>ehicle (UAV)</a:t>
            </a:r>
            <a:endParaRPr lang="en-US" dirty="0"/>
          </a:p>
        </p:txBody>
      </p:sp>
      <p:sp>
        <p:nvSpPr>
          <p:cNvPr id="4" name="Slide Number Placeholder 3"/>
          <p:cNvSpPr>
            <a:spLocks noGrp="1"/>
          </p:cNvSpPr>
          <p:nvPr>
            <p:ph type="sldNum" sz="quarter" idx="10"/>
          </p:nvPr>
        </p:nvSpPr>
        <p:spPr/>
        <p:txBody>
          <a:bodyPr/>
          <a:lstStyle/>
          <a:p>
            <a:fld id="{6D7D045F-3722-42B4-A1C6-34B56D1601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pPr marL="116472" indent="-116472"/>
            <a:r>
              <a:rPr lang="en-US" dirty="0"/>
              <a:t>Highlights:</a:t>
            </a:r>
          </a:p>
          <a:p>
            <a:pPr marL="116472" indent="-116472"/>
            <a:endParaRPr lang="en-US" dirty="0"/>
          </a:p>
          <a:p>
            <a:pPr marL="116472" indent="-116472">
              <a:buSzPct val="80000"/>
              <a:buFontTx/>
              <a:buChar char="•"/>
            </a:pPr>
            <a:r>
              <a:rPr lang="en-US" dirty="0"/>
              <a:t>To have a net-centric enterprise, a reliable, high-performance network is necessary</a:t>
            </a:r>
          </a:p>
          <a:p>
            <a:pPr marL="116472" indent="-116472">
              <a:buSzPct val="80000"/>
              <a:buFontTx/>
              <a:buChar char="•"/>
            </a:pPr>
            <a:r>
              <a:rPr lang="en-US" dirty="0"/>
              <a:t>Having the all-digital, ubiquitous network for the FAA (FTI) creates ripe environment for realizing network centric milestones (inclusive of SWIM)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One of the important features of the gateway that would be implemented</a:t>
            </a:r>
            <a:r>
              <a:rPr lang="en-US" baseline="0" dirty="0" smtClean="0"/>
              <a:t> to support the Flow Control Center is the 2-way SOA gateway. </a:t>
            </a:r>
          </a:p>
          <a:p>
            <a:pPr>
              <a:buFont typeface="Arial" pitchFamily="34" charset="0"/>
              <a:buChar char="•"/>
            </a:pPr>
            <a:r>
              <a:rPr lang="en-US" dirty="0" smtClean="0"/>
              <a:t>These</a:t>
            </a:r>
            <a:r>
              <a:rPr lang="en-US" baseline="0" dirty="0" smtClean="0"/>
              <a:t> gateways provides protection for the network and the systems connected to it. Through multiple layers of hardware and software firewall protection, this prevents attacks from the external internet. </a:t>
            </a:r>
          </a:p>
          <a:p>
            <a:pPr>
              <a:buFont typeface="Arial" pitchFamily="34" charset="0"/>
              <a:buChar char="•"/>
            </a:pPr>
            <a:r>
              <a:rPr lang="en-US" baseline="0" dirty="0" smtClean="0"/>
              <a:t>However, in the past, putting the systems behind multiple layers of firewalls introduced an issue that would prevent the successful implementation of the Flow Control Center. Information can be published out of the network securely, but the security external entities such as Airlines or other ANSPs to publish back in without creating an entirely separate network.</a:t>
            </a:r>
          </a:p>
          <a:p>
            <a:pPr>
              <a:buFont typeface="Arial" pitchFamily="34" charset="0"/>
              <a:buChar char="•"/>
            </a:pPr>
            <a:r>
              <a:rPr lang="en-US" dirty="0" smtClean="0"/>
              <a:t>The</a:t>
            </a:r>
            <a:r>
              <a:rPr lang="en-US" baseline="0" dirty="0" smtClean="0"/>
              <a:t> differentiator here is that for the Flow Center to be successful, it must be able to support collaboration of information to be shared from the internal system as well as external entities to publish information back into the system. </a:t>
            </a:r>
          </a:p>
          <a:p>
            <a:pPr>
              <a:buFont typeface="Arial" pitchFamily="34" charset="0"/>
              <a:buChar char="•"/>
            </a:pPr>
            <a:r>
              <a:rPr lang="en-US" baseline="0" dirty="0" smtClean="0"/>
              <a:t>In the past, for all parties to exchanging information securely, they all were on its own separate network. Using this gateway, authorized external entities such as airlines, and other ANSPs can publish information into the flow control center and enhance the information set available to the control center.</a:t>
            </a:r>
          </a:p>
          <a:p>
            <a:pPr>
              <a:buFont typeface="Arial" pitchFamily="34" charset="0"/>
              <a:buChar char="•"/>
            </a:pPr>
            <a:r>
              <a:rPr lang="en-US" baseline="0" dirty="0" smtClean="0"/>
              <a:t>Two examples are: </a:t>
            </a:r>
            <a:endParaRPr lang="en-US" dirty="0" smtClean="0"/>
          </a:p>
          <a:p>
            <a:pPr lvl="1">
              <a:buFont typeface="Arial" pitchFamily="34" charset="0"/>
              <a:buChar char="•"/>
            </a:pPr>
            <a:r>
              <a:rPr lang="en-US" baseline="0" dirty="0" smtClean="0"/>
              <a:t>Airlines that are not a part of the Flow Control Center’s network can still publish their information into the system that can provide </a:t>
            </a:r>
            <a:r>
              <a:rPr lang="en-US" baseline="0" dirty="0" err="1" smtClean="0"/>
              <a:t>addiitional</a:t>
            </a:r>
            <a:r>
              <a:rPr lang="en-US" baseline="0" dirty="0" smtClean="0"/>
              <a:t> information beyond what is available on AFTN/AMHS.</a:t>
            </a:r>
          </a:p>
          <a:p>
            <a:pPr lvl="1">
              <a:buFont typeface="Arial" pitchFamily="34" charset="0"/>
              <a:buChar char="•"/>
            </a:pPr>
            <a:r>
              <a:rPr lang="en-US" baseline="0" dirty="0" smtClean="0"/>
              <a:t>Capability to subscribe to the web services that is provided by EUROCONTROL to supplement the information available in the Middle East region.</a:t>
            </a:r>
          </a:p>
          <a:p>
            <a:pPr>
              <a:buFont typeface="Arial" pitchFamily="34" charset="0"/>
              <a:buChar char="•"/>
            </a:pPr>
            <a:r>
              <a:rPr lang="en-US" dirty="0" smtClean="0"/>
              <a:t>Our capability</a:t>
            </a:r>
            <a:r>
              <a:rPr lang="en-US" baseline="0" dirty="0" smtClean="0"/>
              <a:t> allows the information to flow securely between internal and external entities. </a:t>
            </a:r>
          </a:p>
          <a:p>
            <a:pPr>
              <a:buFont typeface="Arial" pitchFamily="34" charset="0"/>
              <a:buChar char="•"/>
            </a:pPr>
            <a:r>
              <a:rPr lang="en-US" baseline="0" dirty="0" smtClean="0"/>
              <a:t>Do we want to talk about multiple domains possibility here?	</a:t>
            </a:r>
            <a:endParaRPr lang="en-US" dirty="0"/>
          </a:p>
        </p:txBody>
      </p:sp>
      <p:sp>
        <p:nvSpPr>
          <p:cNvPr id="4" name="Slide Number Placeholder 3"/>
          <p:cNvSpPr>
            <a:spLocks noGrp="1"/>
          </p:cNvSpPr>
          <p:nvPr>
            <p:ph type="sldNum" sz="quarter" idx="10"/>
          </p:nvPr>
        </p:nvSpPr>
        <p:spPr/>
        <p:txBody>
          <a:bodyPr/>
          <a:lstStyle/>
          <a:p>
            <a:fld id="{B9C4E1EE-3875-4221-93CB-1F0DEFB492C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D045F-3722-42B4-A1C6-34B56D1601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Rectangle 25"/>
          <p:cNvSpPr>
            <a:spLocks noGrp="1" noChangeArrowheads="1"/>
          </p:cNvSpPr>
          <p:nvPr>
            <p:ph type="title" hasCustomPrompt="1"/>
          </p:nvPr>
        </p:nvSpPr>
        <p:spPr bwMode="auto">
          <a:xfrm>
            <a:off x="722312" y="171451"/>
            <a:ext cx="6059488" cy="536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a:defRPr sz="2400" i="0">
                <a:latin typeface="Arial" pitchFamily="34" charset="0"/>
                <a:cs typeface="Arial" pitchFamily="34" charset="0"/>
              </a:defRPr>
            </a:lvl1pPr>
          </a:lstStyle>
          <a:p>
            <a:pPr lvl="0"/>
            <a:r>
              <a:rPr lang="en-US" dirty="0" smtClean="0"/>
              <a:t>Click to edit master title style</a:t>
            </a:r>
          </a:p>
        </p:txBody>
      </p:sp>
      <p:sp>
        <p:nvSpPr>
          <p:cNvPr id="5" name="Content Placeholder 10"/>
          <p:cNvSpPr>
            <a:spLocks noGrp="1"/>
          </p:cNvSpPr>
          <p:nvPr>
            <p:ph sz="quarter" idx="13"/>
          </p:nvPr>
        </p:nvSpPr>
        <p:spPr>
          <a:xfrm>
            <a:off x="762002" y="990600"/>
            <a:ext cx="3831265"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10"/>
          <p:cNvSpPr>
            <a:spLocks noGrp="1"/>
          </p:cNvSpPr>
          <p:nvPr>
            <p:ph sz="quarter" idx="14"/>
          </p:nvPr>
        </p:nvSpPr>
        <p:spPr>
          <a:xfrm>
            <a:off x="4706680" y="990600"/>
            <a:ext cx="4065181"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5"/>
          <p:cNvSpPr>
            <a:spLocks noGrp="1" noChangeArrowheads="1"/>
          </p:cNvSpPr>
          <p:nvPr>
            <p:ph type="title" hasCustomPrompt="1"/>
          </p:nvPr>
        </p:nvSpPr>
        <p:spPr bwMode="auto">
          <a:xfrm>
            <a:off x="722312" y="171451"/>
            <a:ext cx="6059488" cy="536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a:defRPr sz="2400" i="0">
                <a:latin typeface="Arial" pitchFamily="34" charset="0"/>
                <a:cs typeface="Arial" pitchFamily="34" charset="0"/>
              </a:defRPr>
            </a:lvl1pPr>
          </a:lstStyle>
          <a:p>
            <a:pPr lvl="0"/>
            <a:r>
              <a:rPr lang="en-US" dirty="0" smtClean="0"/>
              <a:t>Click to edit master title style</a:t>
            </a:r>
          </a:p>
        </p:txBody>
      </p:sp>
      <p:sp>
        <p:nvSpPr>
          <p:cNvPr id="6" name="Content Placeholder 10"/>
          <p:cNvSpPr>
            <a:spLocks noGrp="1"/>
          </p:cNvSpPr>
          <p:nvPr>
            <p:ph sz="quarter" idx="13"/>
          </p:nvPr>
        </p:nvSpPr>
        <p:spPr>
          <a:xfrm>
            <a:off x="762000" y="990600"/>
            <a:ext cx="7510130" cy="5029200"/>
          </a:xfrm>
          <a:prstGeom prst="rect">
            <a:avLst/>
          </a:prstGeom>
        </p:spPr>
        <p:txBody>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
          <p:cNvSpPr>
            <a:spLocks noGrp="1"/>
          </p:cNvSpPr>
          <p:nvPr>
            <p:ph type="dt" sz="half" idx="10"/>
          </p:nvPr>
        </p:nvSpPr>
        <p:spPr>
          <a:xfrm>
            <a:off x="7875193" y="6510009"/>
            <a:ext cx="666750" cy="266700"/>
          </a:xfrm>
          <a:prstGeom prst="rect">
            <a:avLst/>
          </a:prstGeom>
        </p:spPr>
        <p:txBody>
          <a:bodyPr/>
          <a:lstStyle>
            <a:lvl1pPr>
              <a:defRPr/>
            </a:lvl1pPr>
          </a:lstStyle>
          <a:p>
            <a:r>
              <a:rPr lang="en-US" dirty="0" smtClean="0"/>
              <a:t>Dec 2012</a:t>
            </a:r>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410200" cy="536575"/>
          </a:xfrm>
          <a:prstGeom prst="rect">
            <a:avLst/>
          </a:prstGeom>
        </p:spPr>
        <p:txBody>
          <a:bodyPr/>
          <a:lstStyle/>
          <a:p>
            <a:r>
              <a:rPr lang="en-US" smtClean="0"/>
              <a:t>Click to edit Master title style</a:t>
            </a:r>
            <a:endParaRPr lang="en-US"/>
          </a:p>
        </p:txBody>
      </p:sp>
      <p:sp>
        <p:nvSpPr>
          <p:cNvPr id="3" name="Rectangle 30"/>
          <p:cNvSpPr>
            <a:spLocks noGrp="1" noChangeArrowheads="1"/>
          </p:cNvSpPr>
          <p:nvPr>
            <p:ph type="dt" sz="half" idx="10"/>
          </p:nvPr>
        </p:nvSpPr>
        <p:spPr>
          <a:xfrm>
            <a:off x="7875193" y="6510008"/>
            <a:ext cx="666750" cy="266700"/>
          </a:xfrm>
          <a:prstGeom prst="rect">
            <a:avLst/>
          </a:prstGeom>
          <a:ln/>
        </p:spPr>
        <p:txBody>
          <a:bodyPr/>
          <a:lstStyle>
            <a:lvl1pPr>
              <a:defRPr/>
            </a:lvl1pPr>
          </a:lstStyle>
          <a:p>
            <a:pPr>
              <a:defRPr/>
            </a:pPr>
            <a:fld id="{9E3A1466-3933-48D7-827C-AC3BEAAA8528}" type="datetime5">
              <a:rPr lang="en-US"/>
              <a:pPr>
                <a:defRPr/>
              </a:pPr>
              <a:t>30-Oct-14</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648201" y="5486401"/>
            <a:ext cx="4191000" cy="382588"/>
          </a:xfrm>
          <a:prstGeom prst="rect">
            <a:avLst/>
          </a:prstGeom>
        </p:spPr>
        <p:txBody>
          <a:bodyPr/>
          <a:lstStyle>
            <a:lvl1pPr algn="r">
              <a:buFontTx/>
              <a:buNone/>
              <a:defRPr sz="2000">
                <a:solidFill>
                  <a:schemeClr val="bg1">
                    <a:lumMod val="50000"/>
                  </a:schemeClr>
                </a:solidFill>
                <a:latin typeface="Arial" pitchFamily="34" charset="0"/>
                <a:cs typeface="Arial" pitchFamily="34" charset="0"/>
              </a:defRPr>
            </a:lvl1pPr>
          </a:lstStyle>
          <a:p>
            <a:pPr eaLnBrk="1" hangingPunct="1">
              <a:defRPr/>
            </a:pPr>
            <a:endParaRPr lang="en-US" dirty="0">
              <a:ea typeface="ＭＳ Ｐゴシック" pitchFamily="-107" charset="-128"/>
            </a:endParaRPr>
          </a:p>
        </p:txBody>
      </p:sp>
      <p:sp>
        <p:nvSpPr>
          <p:cNvPr id="8" name="Text Placeholder 6"/>
          <p:cNvSpPr>
            <a:spLocks noGrp="1"/>
          </p:cNvSpPr>
          <p:nvPr>
            <p:ph type="body" idx="11"/>
          </p:nvPr>
        </p:nvSpPr>
        <p:spPr>
          <a:xfrm>
            <a:off x="4876800" y="5867401"/>
            <a:ext cx="3962400" cy="382588"/>
          </a:xfrm>
          <a:prstGeom prst="rect">
            <a:avLst/>
          </a:prstGeom>
        </p:spPr>
        <p:txBody>
          <a:bodyPr/>
          <a:lstStyle>
            <a:lvl1pPr algn="r">
              <a:buFontTx/>
              <a:buNone/>
              <a:defRPr sz="1200">
                <a:solidFill>
                  <a:schemeClr val="bg1">
                    <a:lumMod val="50000"/>
                  </a:schemeClr>
                </a:solidFill>
                <a:latin typeface="Arial" pitchFamily="34" charset="0"/>
                <a:cs typeface="Arial" pitchFamily="34" charset="0"/>
              </a:defRPr>
            </a:lvl1pPr>
          </a:lstStyle>
          <a:p>
            <a:pPr eaLnBrk="1" hangingPunct="1">
              <a:defRPr/>
            </a:pPr>
            <a:endParaRPr lang="en-US" dirty="0">
              <a:ea typeface="ＭＳ Ｐゴシック" pitchFamily="-107" charset="-128"/>
            </a:endParaRPr>
          </a:p>
        </p:txBody>
      </p:sp>
      <p:sp>
        <p:nvSpPr>
          <p:cNvPr id="9" name="Text Placeholder 6"/>
          <p:cNvSpPr>
            <a:spLocks noGrp="1"/>
          </p:cNvSpPr>
          <p:nvPr>
            <p:ph type="body" idx="12" hasCustomPrompt="1"/>
          </p:nvPr>
        </p:nvSpPr>
        <p:spPr>
          <a:xfrm>
            <a:off x="4343402" y="4572001"/>
            <a:ext cx="4495801" cy="915988"/>
          </a:xfrm>
          <a:prstGeom prst="rect">
            <a:avLst/>
          </a:prstGeom>
        </p:spPr>
        <p:txBody>
          <a:bodyPr anchor="ctr"/>
          <a:lstStyle>
            <a:lvl1pPr marL="0" indent="342900" algn="r">
              <a:spcBef>
                <a:spcPts val="0"/>
              </a:spcBef>
              <a:buFontTx/>
              <a:buNone/>
              <a:defRPr sz="2800" baseline="0">
                <a:solidFill>
                  <a:schemeClr val="tx1"/>
                </a:solidFill>
                <a:latin typeface="Arial" pitchFamily="34" charset="0"/>
                <a:cs typeface="Arial" pitchFamily="34" charset="0"/>
              </a:defRPr>
            </a:lvl1pPr>
          </a:lstStyle>
          <a:p>
            <a:pPr eaLnBrk="1" hangingPunct="1">
              <a:defRPr/>
            </a:pPr>
            <a:r>
              <a:rPr lang="en-US" dirty="0" smtClean="0">
                <a:ea typeface="ＭＳ Ｐゴシック" pitchFamily="-107" charset="-128"/>
              </a:rPr>
              <a:t>Click to add text</a:t>
            </a:r>
            <a:endParaRPr lang="en-US" dirty="0">
              <a:ea typeface="ＭＳ Ｐゴシック" pitchFamily="-107" charset="-128"/>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1" name="Rectangle 30"/>
          <p:cNvSpPr txBox="1">
            <a:spLocks noChangeArrowheads="1"/>
          </p:cNvSpPr>
          <p:nvPr/>
        </p:nvSpPr>
        <p:spPr bwMode="auto">
          <a:xfrm>
            <a:off x="8610600" y="6503989"/>
            <a:ext cx="504824" cy="266700"/>
          </a:xfrm>
          <a:prstGeom prst="rect">
            <a:avLst/>
          </a:prstGeom>
          <a:noFill/>
          <a:ln w="9525">
            <a:noFill/>
            <a:miter lim="800000"/>
            <a:headEnd/>
            <a:tailEnd/>
          </a:ln>
          <a:effectLst/>
        </p:spPr>
        <p:txBody>
          <a:bodyPr wrap="none"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r>
              <a:rPr lang="en-US" sz="900" b="1" dirty="0" smtClean="0">
                <a:solidFill>
                  <a:schemeClr val="tx1"/>
                </a:solidFill>
                <a:latin typeface="Arial" pitchFamily="34" charset="0"/>
              </a:rPr>
              <a:t>|</a:t>
            </a:r>
            <a:r>
              <a:rPr lang="en-US" sz="800" dirty="0" smtClean="0">
                <a:latin typeface="Arial" pitchFamily="34" charset="0"/>
              </a:rPr>
              <a:t>   </a:t>
            </a:r>
            <a:fld id="{5C639030-093B-4E7D-A320-B8A4D3F5EC3B}" type="slidenum">
              <a:rPr lang="en-US" sz="800" smtClean="0">
                <a:latin typeface="Arial" pitchFamily="34" charset="0"/>
              </a:rPr>
              <a:pPr>
                <a:defRPr/>
              </a:pPr>
              <a:t>‹#›</a:t>
            </a:fld>
            <a:endParaRPr lang="en-US" sz="800" dirty="0" smtClean="0">
              <a:latin typeface="Arial" pitchFamily="34" charset="0"/>
            </a:endParaRPr>
          </a:p>
        </p:txBody>
      </p:sp>
      <p:sp>
        <p:nvSpPr>
          <p:cNvPr id="12" name="Text Placeholder 51"/>
          <p:cNvSpPr txBox="1">
            <a:spLocks/>
          </p:cNvSpPr>
          <p:nvPr/>
        </p:nvSpPr>
        <p:spPr>
          <a:xfrm>
            <a:off x="4869484" y="6516626"/>
            <a:ext cx="2598116" cy="250545"/>
          </a:xfrm>
          <a:prstGeom prst="rect">
            <a:avLst/>
          </a:prstGeom>
        </p:spPr>
        <p:txBody>
          <a:bodyPr anchor="ctr"/>
          <a:lstStyle>
            <a:lvl1pPr>
              <a:buFontTx/>
              <a:buNone/>
              <a:defRPr sz="900" b="1">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9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6" name="Picture 15" descr="Harris_wR_2color.png"/>
          <p:cNvPicPr>
            <a:picLocks noChangeAspect="1"/>
          </p:cNvPicPr>
          <p:nvPr/>
        </p:nvPicPr>
        <p:blipFill>
          <a:blip r:embed="rId7" cstate="print"/>
          <a:stretch>
            <a:fillRect/>
          </a:stretch>
        </p:blipFill>
        <p:spPr>
          <a:xfrm>
            <a:off x="6858002" y="295275"/>
            <a:ext cx="1519627" cy="397416"/>
          </a:xfrm>
          <a:prstGeom prst="rect">
            <a:avLst/>
          </a:prstGeom>
        </p:spPr>
      </p:pic>
      <p:pic>
        <p:nvPicPr>
          <p:cNvPr id="17" name="Picture 37" descr="AC_2color_wR"/>
          <p:cNvPicPr>
            <a:picLocks noChangeAspect="1" noChangeArrowheads="1"/>
          </p:cNvPicPr>
          <p:nvPr/>
        </p:nvPicPr>
        <p:blipFill>
          <a:blip r:embed="rId8" cstate="print"/>
          <a:srcRect/>
          <a:stretch>
            <a:fillRect/>
          </a:stretch>
        </p:blipFill>
        <p:spPr bwMode="auto">
          <a:xfrm>
            <a:off x="3733800" y="6400800"/>
            <a:ext cx="1435100" cy="92075"/>
          </a:xfrm>
          <a:prstGeom prst="rect">
            <a:avLst/>
          </a:prstGeom>
          <a:noFill/>
        </p:spPr>
      </p:pic>
      <p:sp>
        <p:nvSpPr>
          <p:cNvPr id="9" name="TextBox 8"/>
          <p:cNvSpPr txBox="1"/>
          <p:nvPr/>
        </p:nvSpPr>
        <p:spPr>
          <a:xfrm>
            <a:off x="5867400" y="6553200"/>
            <a:ext cx="2819400" cy="214931"/>
          </a:xfrm>
          <a:prstGeom prst="rect">
            <a:avLst/>
          </a:prstGeom>
          <a:noFill/>
        </p:spPr>
        <p:txBody>
          <a:bodyPr wrap="square" lIns="18288" bIns="27432" rtlCol="0">
            <a:spAutoFit/>
          </a:bodyPr>
          <a:lstStyle/>
          <a:p>
            <a:pPr algn="l">
              <a:lnSpc>
                <a:spcPts val="1100"/>
              </a:lnSpc>
            </a:pPr>
            <a:r>
              <a:rPr lang="en-US" sz="1200" i="1" dirty="0" smtClean="0">
                <a:solidFill>
                  <a:srgbClr val="003399"/>
                </a:solidFill>
                <a:effectLst>
                  <a:outerShdw blurRad="38100" dist="38100" dir="2700000" algn="tl">
                    <a:srgbClr val="000000">
                      <a:alpha val="43137"/>
                    </a:srgbClr>
                  </a:outerShdw>
                </a:effectLst>
                <a:latin typeface="Tw Cen MT Condensed Extra Bold" pitchFamily="34" charset="0"/>
                <a:ea typeface="Tahoma" pitchFamily="34" charset="0"/>
                <a:cs typeface="Tahoma" pitchFamily="34" charset="0"/>
              </a:rPr>
              <a:t>Designed for the World… Selected</a:t>
            </a:r>
            <a:r>
              <a:rPr lang="en-US" sz="1200" i="1" baseline="0" dirty="0" smtClean="0">
                <a:solidFill>
                  <a:srgbClr val="003399"/>
                </a:solidFill>
                <a:effectLst>
                  <a:outerShdw blurRad="38100" dist="38100" dir="2700000" algn="tl">
                    <a:srgbClr val="000000">
                      <a:alpha val="43137"/>
                    </a:srgbClr>
                  </a:outerShdw>
                </a:effectLst>
                <a:latin typeface="Tw Cen MT Condensed Extra Bold" pitchFamily="34" charset="0"/>
                <a:ea typeface="Tahoma" pitchFamily="34" charset="0"/>
                <a:cs typeface="Tahoma" pitchFamily="34" charset="0"/>
              </a:rPr>
              <a:t> by the FAA</a:t>
            </a:r>
            <a:endParaRPr lang="en-US" sz="1200" i="1" dirty="0">
              <a:solidFill>
                <a:srgbClr val="003399"/>
              </a:solidFill>
              <a:effectLst>
                <a:outerShdw blurRad="38100" dist="38100" dir="2700000" algn="tl">
                  <a:srgbClr val="000000">
                    <a:alpha val="43137"/>
                  </a:srgbClr>
                </a:outerShdw>
              </a:effectLst>
              <a:latin typeface="Tw Cen MT Condensed Extra Bold" pitchFamily="34" charset="0"/>
              <a:ea typeface="Tahoma" pitchFamily="34" charset="0"/>
              <a:cs typeface="Tahoma" pitchFamily="34" charset="0"/>
            </a:endParaRPr>
          </a:p>
        </p:txBody>
      </p:sp>
      <p:sp>
        <p:nvSpPr>
          <p:cNvPr id="10" name="Rectangle 9"/>
          <p:cNvSpPr/>
          <p:nvPr/>
        </p:nvSpPr>
        <p:spPr>
          <a:xfrm>
            <a:off x="3200400" y="6529705"/>
            <a:ext cx="2286000" cy="187231"/>
          </a:xfrm>
          <a:prstGeom prst="rect">
            <a:avLst/>
          </a:prstGeom>
        </p:spPr>
        <p:txBody>
          <a:bodyPr wrap="square" lIns="0" tIns="0" rIns="0" bIns="45720">
            <a:spAutoFit/>
          </a:bodyPr>
          <a:lstStyle/>
          <a:p>
            <a:pPr algn="ctr" fontAlgn="auto">
              <a:lnSpc>
                <a:spcPts val="1100"/>
              </a:lnSpc>
              <a:spcAft>
                <a:spcPts val="0"/>
              </a:spcAft>
              <a:defRPr/>
            </a:pPr>
            <a:r>
              <a:rPr lang="en-US" sz="1000" b="1" i="1" kern="0" dirty="0" smtClean="0">
                <a:solidFill>
                  <a:srgbClr val="000000"/>
                </a:solidFill>
                <a:latin typeface="Arial Narrow" pitchFamily="34" charset="0"/>
              </a:rPr>
              <a:t>Non-Export Controlled Information</a:t>
            </a:r>
            <a:endParaRPr lang="en-US" sz="1000" b="1" i="1" kern="0" dirty="0">
              <a:solidFill>
                <a:srgbClr val="00000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55" r:id="rId4"/>
  </p:sldLayoutIdLst>
  <p:transition spd="slow">
    <p:fade/>
  </p:transition>
  <p:hf sldNum="0" hdr="0" ftr="0"/>
  <p:txStyles>
    <p:titleStyle>
      <a:lvl1pPr algn="l" rtl="0" eaLnBrk="1" fontAlgn="base" hangingPunct="1">
        <a:spcBef>
          <a:spcPct val="0"/>
        </a:spcBef>
        <a:spcAft>
          <a:spcPct val="0"/>
        </a:spcAft>
        <a:defRPr sz="2600" i="1">
          <a:solidFill>
            <a:schemeClr val="tx1"/>
          </a:solidFill>
          <a:latin typeface="+mj-lt"/>
          <a:ea typeface="+mj-ea"/>
          <a:cs typeface="+mj-cs"/>
        </a:defRPr>
      </a:lvl1pPr>
      <a:lvl2pPr algn="l" rtl="0" eaLnBrk="1" fontAlgn="base" hangingPunct="1">
        <a:spcBef>
          <a:spcPct val="0"/>
        </a:spcBef>
        <a:spcAft>
          <a:spcPct val="0"/>
        </a:spcAft>
        <a:defRPr sz="2600" i="1">
          <a:solidFill>
            <a:schemeClr val="tx1"/>
          </a:solidFill>
          <a:latin typeface="Arial Black" pitchFamily="34" charset="0"/>
        </a:defRPr>
      </a:lvl2pPr>
      <a:lvl3pPr algn="l" rtl="0" eaLnBrk="1" fontAlgn="base" hangingPunct="1">
        <a:spcBef>
          <a:spcPct val="0"/>
        </a:spcBef>
        <a:spcAft>
          <a:spcPct val="0"/>
        </a:spcAft>
        <a:defRPr sz="2600" i="1">
          <a:solidFill>
            <a:schemeClr val="tx1"/>
          </a:solidFill>
          <a:latin typeface="Arial Black" pitchFamily="34" charset="0"/>
        </a:defRPr>
      </a:lvl3pPr>
      <a:lvl4pPr algn="l" rtl="0" eaLnBrk="1" fontAlgn="base" hangingPunct="1">
        <a:spcBef>
          <a:spcPct val="0"/>
        </a:spcBef>
        <a:spcAft>
          <a:spcPct val="0"/>
        </a:spcAft>
        <a:defRPr sz="2600" i="1">
          <a:solidFill>
            <a:schemeClr val="tx1"/>
          </a:solidFill>
          <a:latin typeface="Arial Black" pitchFamily="34" charset="0"/>
        </a:defRPr>
      </a:lvl4pPr>
      <a:lvl5pPr algn="l" rtl="0" eaLnBrk="1" fontAlgn="base" hangingPunct="1">
        <a:spcBef>
          <a:spcPct val="0"/>
        </a:spcBef>
        <a:spcAft>
          <a:spcPct val="0"/>
        </a:spcAft>
        <a:defRPr sz="2600" i="1">
          <a:solidFill>
            <a:schemeClr val="tx1"/>
          </a:solidFill>
          <a:latin typeface="Arial Black" pitchFamily="34" charset="0"/>
        </a:defRPr>
      </a:lvl5pPr>
      <a:lvl6pPr marL="457200" algn="l" rtl="0" eaLnBrk="1" fontAlgn="base" hangingPunct="1">
        <a:spcBef>
          <a:spcPct val="0"/>
        </a:spcBef>
        <a:spcAft>
          <a:spcPct val="0"/>
        </a:spcAft>
        <a:defRPr sz="2600" i="1">
          <a:solidFill>
            <a:schemeClr val="tx1"/>
          </a:solidFill>
          <a:latin typeface="Arial Black" pitchFamily="34" charset="0"/>
        </a:defRPr>
      </a:lvl6pPr>
      <a:lvl7pPr marL="914400" algn="l" rtl="0" eaLnBrk="1" fontAlgn="base" hangingPunct="1">
        <a:spcBef>
          <a:spcPct val="0"/>
        </a:spcBef>
        <a:spcAft>
          <a:spcPct val="0"/>
        </a:spcAft>
        <a:defRPr sz="2600" i="1">
          <a:solidFill>
            <a:schemeClr val="tx1"/>
          </a:solidFill>
          <a:latin typeface="Arial Black" pitchFamily="34" charset="0"/>
        </a:defRPr>
      </a:lvl7pPr>
      <a:lvl8pPr marL="1371600" algn="l" rtl="0" eaLnBrk="1" fontAlgn="base" hangingPunct="1">
        <a:spcBef>
          <a:spcPct val="0"/>
        </a:spcBef>
        <a:spcAft>
          <a:spcPct val="0"/>
        </a:spcAft>
        <a:defRPr sz="2600" i="1">
          <a:solidFill>
            <a:schemeClr val="tx1"/>
          </a:solidFill>
          <a:latin typeface="Arial Black" pitchFamily="34" charset="0"/>
        </a:defRPr>
      </a:lvl8pPr>
      <a:lvl9pPr marL="1828800" algn="l" rtl="0" eaLnBrk="1" fontAlgn="base" hangingPunct="1">
        <a:spcBef>
          <a:spcPct val="0"/>
        </a:spcBef>
        <a:spcAft>
          <a:spcPct val="0"/>
        </a:spcAft>
        <a:defRPr sz="2600" i="1">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D4272E"/>
        </a:buClr>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085850" indent="-228600" algn="l" rtl="0" eaLnBrk="1" fontAlgn="base" hangingPunct="1">
        <a:spcBef>
          <a:spcPct val="20000"/>
        </a:spcBef>
        <a:spcAft>
          <a:spcPct val="0"/>
        </a:spcAft>
        <a:buChar char="•"/>
        <a:defRPr sz="22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lr>
          <a:schemeClr val="tx1"/>
        </a:buClr>
        <a:buChar char="•"/>
        <a:defRPr>
          <a:solidFill>
            <a:schemeClr val="tx1"/>
          </a:solidFill>
          <a:latin typeface="+mn-lt"/>
        </a:defRPr>
      </a:lvl5pPr>
      <a:lvl6pPr marL="2228850" indent="-228600" algn="l" rtl="0" eaLnBrk="1" fontAlgn="base" hangingPunct="1">
        <a:spcBef>
          <a:spcPct val="20000"/>
        </a:spcBef>
        <a:spcAft>
          <a:spcPct val="0"/>
        </a:spcAft>
        <a:buClr>
          <a:schemeClr val="tx1"/>
        </a:buClr>
        <a:buChar char="•"/>
        <a:defRPr>
          <a:solidFill>
            <a:schemeClr val="tx1"/>
          </a:solidFill>
          <a:latin typeface="+mn-lt"/>
        </a:defRPr>
      </a:lvl6pPr>
      <a:lvl7pPr marL="2686050" indent="-228600" algn="l" rtl="0" eaLnBrk="1" fontAlgn="base" hangingPunct="1">
        <a:spcBef>
          <a:spcPct val="20000"/>
        </a:spcBef>
        <a:spcAft>
          <a:spcPct val="0"/>
        </a:spcAft>
        <a:buClr>
          <a:schemeClr val="tx1"/>
        </a:buClr>
        <a:buChar char="•"/>
        <a:defRPr>
          <a:solidFill>
            <a:schemeClr val="tx1"/>
          </a:solidFill>
          <a:latin typeface="+mn-lt"/>
        </a:defRPr>
      </a:lvl7pPr>
      <a:lvl8pPr marL="3143250" indent="-228600" algn="l" rtl="0" eaLnBrk="1" fontAlgn="base" hangingPunct="1">
        <a:spcBef>
          <a:spcPct val="20000"/>
        </a:spcBef>
        <a:spcAft>
          <a:spcPct val="0"/>
        </a:spcAft>
        <a:buClr>
          <a:schemeClr val="tx1"/>
        </a:buClr>
        <a:buChar char="•"/>
        <a:defRPr>
          <a:solidFill>
            <a:schemeClr val="tx1"/>
          </a:solidFill>
          <a:latin typeface="+mn-lt"/>
        </a:defRPr>
      </a:lvl8pPr>
      <a:lvl9pPr marL="3600450" indent="-228600" algn="l" rtl="0" eaLnBrk="1" fontAlgn="base" hangingPunct="1">
        <a:spcBef>
          <a:spcPct val="20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PowerPoint_Cover_ART.png"/>
          <p:cNvPicPr>
            <a:picLocks noChangeAspect="1"/>
          </p:cNvPicPr>
          <p:nvPr/>
        </p:nvPicPr>
        <p:blipFill>
          <a:blip r:embed="rId3" cstate="print"/>
          <a:stretch>
            <a:fillRect/>
          </a:stretch>
        </p:blipFill>
        <p:spPr>
          <a:xfrm>
            <a:off x="720024" y="638677"/>
            <a:ext cx="8423976" cy="3773112"/>
          </a:xfrm>
          <a:prstGeom prst="rect">
            <a:avLst/>
          </a:prstGeom>
        </p:spPr>
      </p:pic>
      <p:pic>
        <p:nvPicPr>
          <p:cNvPr id="8" name="Picture 7" descr="Background_Title-Slide_content.png"/>
          <p:cNvPicPr>
            <a:picLocks noChangeAspect="1"/>
          </p:cNvPicPr>
          <p:nvPr/>
        </p:nvPicPr>
        <p:blipFill>
          <a:blip r:embed="rId4" cstate="print"/>
          <a:stretch>
            <a:fillRect/>
          </a:stretch>
        </p:blipFill>
        <p:spPr>
          <a:xfrm>
            <a:off x="0" y="3235"/>
            <a:ext cx="9144000" cy="6854765"/>
          </a:xfrm>
          <a:prstGeom prst="rect">
            <a:avLst/>
          </a:prstGeom>
        </p:spPr>
      </p:pic>
      <p:pic>
        <p:nvPicPr>
          <p:cNvPr id="9" name="Picture 8" descr="Harris_wR_2color.png"/>
          <p:cNvPicPr>
            <a:picLocks noChangeAspect="1"/>
          </p:cNvPicPr>
          <p:nvPr/>
        </p:nvPicPr>
        <p:blipFill>
          <a:blip r:embed="rId5" cstate="print"/>
          <a:stretch>
            <a:fillRect/>
          </a:stretch>
        </p:blipFill>
        <p:spPr>
          <a:xfrm>
            <a:off x="1371600" y="5105400"/>
            <a:ext cx="2843790" cy="743715"/>
          </a:xfrm>
          <a:prstGeom prst="rect">
            <a:avLst/>
          </a:prstGeom>
        </p:spPr>
      </p:pic>
      <p:sp>
        <p:nvSpPr>
          <p:cNvPr id="10" name="Rectangle 37"/>
          <p:cNvSpPr>
            <a:spLocks noChangeArrowheads="1"/>
          </p:cNvSpPr>
          <p:nvPr/>
        </p:nvSpPr>
        <p:spPr bwMode="auto">
          <a:xfrm>
            <a:off x="1651007" y="6528849"/>
            <a:ext cx="774571" cy="230832"/>
          </a:xfrm>
          <a:prstGeom prst="rect">
            <a:avLst/>
          </a:prstGeom>
          <a:noFill/>
          <a:ln w="9525">
            <a:noFill/>
            <a:miter lim="800000"/>
            <a:headEnd/>
            <a:tailEnd/>
          </a:ln>
        </p:spPr>
        <p:txBody>
          <a:bodyPr wrap="none">
            <a:spAutoFit/>
          </a:bodyPr>
          <a:lstStyle/>
          <a:p>
            <a:pPr eaLnBrk="0" hangingPunct="0">
              <a:defRPr/>
            </a:pPr>
            <a:r>
              <a:rPr lang="en-US" sz="900" b="1" i="1" dirty="0" smtClean="0">
                <a:solidFill>
                  <a:schemeClr val="bg1"/>
                </a:solidFill>
                <a:latin typeface="Arial" pitchFamily="34" charset="0"/>
              </a:rPr>
              <a:t>harris.com</a:t>
            </a:r>
            <a:endParaRPr lang="en-US" sz="900" b="1" i="1" dirty="0">
              <a:solidFill>
                <a:schemeClr val="bg1"/>
              </a:solidFill>
              <a:latin typeface="Arial" pitchFamily="34" charset="0"/>
            </a:endParaRPr>
          </a:p>
        </p:txBody>
      </p:sp>
      <p:pic>
        <p:nvPicPr>
          <p:cNvPr id="12" name="Picture 37" descr="AC_2color_wR"/>
          <p:cNvPicPr>
            <a:picLocks noChangeAspect="1" noChangeArrowheads="1"/>
          </p:cNvPicPr>
          <p:nvPr/>
        </p:nvPicPr>
        <p:blipFill>
          <a:blip r:embed="rId6" cstate="print"/>
          <a:srcRect/>
          <a:stretch>
            <a:fillRect/>
          </a:stretch>
        </p:blipFill>
        <p:spPr bwMode="auto">
          <a:xfrm>
            <a:off x="3081749" y="6581249"/>
            <a:ext cx="1435100" cy="92075"/>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FTI%20Program%20Overview%2011%20April%202013.pptx" TargetMode="External"/><Relationship Id="rId4" Type="http://schemas.openxmlformats.org/officeDocument/2006/relationships/hyperlink" Target="6_DEX_Overview.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image" Target="../media/image24.emf"/><Relationship Id="rId10" Type="http://schemas.openxmlformats.org/officeDocument/2006/relationships/oleObject" Target="../embeddings/oleObject6.bin"/><Relationship Id="rId4" Type="http://schemas.openxmlformats.org/officeDocument/2006/relationships/image" Target="../media/image23.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1438275"/>
          </a:xfrm>
          <a:prstGeom prst="rect">
            <a:avLst/>
          </a:prstGeom>
          <a:solidFill>
            <a:srgbClr val="CF142B"/>
          </a:solidFill>
          <a:ln w="9525" algn="ctr">
            <a:solidFill>
              <a:schemeClr val="tx1"/>
            </a:solidFill>
            <a:round/>
            <a:headEnd/>
            <a:tailEnd/>
          </a:ln>
        </p:spPr>
        <p:txBody>
          <a:bodyPr/>
          <a:lstStyle/>
          <a:p>
            <a:pPr eaLnBrk="0" hangingPunct="0"/>
            <a:endParaRPr lang="en-US"/>
          </a:p>
        </p:txBody>
      </p:sp>
      <p:sp>
        <p:nvSpPr>
          <p:cNvPr id="3" name="Rectangle 3"/>
          <p:cNvSpPr>
            <a:spLocks noChangeArrowheads="1"/>
          </p:cNvSpPr>
          <p:nvPr/>
        </p:nvSpPr>
        <p:spPr bwMode="auto">
          <a:xfrm>
            <a:off x="485775" y="228600"/>
            <a:ext cx="8229600" cy="1050925"/>
          </a:xfrm>
          <a:prstGeom prst="rect">
            <a:avLst/>
          </a:prstGeom>
          <a:noFill/>
          <a:ln w="9525">
            <a:noFill/>
            <a:miter lim="800000"/>
            <a:headEnd/>
            <a:tailEnd/>
          </a:ln>
        </p:spPr>
        <p:txBody>
          <a:bodyPr lIns="92075" tIns="46038" rIns="92075" bIns="46038"/>
          <a:lstStyle/>
          <a:p>
            <a:pPr eaLnBrk="0" hangingPunct="0">
              <a:spcBef>
                <a:spcPct val="20000"/>
              </a:spcBef>
              <a:buClr>
                <a:srgbClr val="D4272E"/>
              </a:buClr>
              <a:defRPr/>
            </a:pPr>
            <a:r>
              <a:rPr lang="en-US" sz="2600" b="1" dirty="0">
                <a:solidFill>
                  <a:schemeClr val="bg1">
                    <a:lumMod val="95000"/>
                  </a:schemeClr>
                </a:solidFill>
                <a:latin typeface="Calibri" pitchFamily="34" charset="0"/>
                <a:cs typeface="+mn-cs"/>
              </a:rPr>
              <a:t>Harris Corporation... </a:t>
            </a:r>
          </a:p>
          <a:p>
            <a:pPr eaLnBrk="0" hangingPunct="0">
              <a:spcBef>
                <a:spcPct val="20000"/>
              </a:spcBef>
              <a:buClr>
                <a:srgbClr val="D4272E"/>
              </a:buClr>
              <a:defRPr/>
            </a:pPr>
            <a:r>
              <a:rPr lang="en-US" sz="2600" dirty="0">
                <a:solidFill>
                  <a:schemeClr val="bg1">
                    <a:lumMod val="95000"/>
                  </a:schemeClr>
                </a:solidFill>
                <a:latin typeface="Calibri" pitchFamily="34" charset="0"/>
                <a:cs typeface="+mn-cs"/>
              </a:rPr>
              <a:t>Where every customer’s program is “</a:t>
            </a:r>
            <a:r>
              <a:rPr lang="en-US" sz="2600" i="1" dirty="0">
                <a:solidFill>
                  <a:schemeClr val="bg1">
                    <a:lumMod val="95000"/>
                  </a:schemeClr>
                </a:solidFill>
                <a:latin typeface="Calibri" pitchFamily="34" charset="0"/>
                <a:cs typeface="+mn-cs"/>
              </a:rPr>
              <a:t>Mission Critical</a:t>
            </a:r>
            <a:r>
              <a:rPr lang="en-US" sz="2600" dirty="0">
                <a:solidFill>
                  <a:schemeClr val="bg1">
                    <a:lumMod val="95000"/>
                  </a:schemeClr>
                </a:solidFill>
                <a:latin typeface="Calibri" pitchFamily="34" charset="0"/>
                <a:cs typeface="+mn-cs"/>
              </a:rPr>
              <a:t>.”</a:t>
            </a:r>
          </a:p>
        </p:txBody>
      </p:sp>
      <p:pic>
        <p:nvPicPr>
          <p:cNvPr id="4" name="Picture 5" descr="big plane tower.JPG"/>
          <p:cNvPicPr>
            <a:picLocks noChangeAspect="1"/>
          </p:cNvPicPr>
          <p:nvPr/>
        </p:nvPicPr>
        <p:blipFill>
          <a:blip r:embed="rId3" cstate="print"/>
          <a:srcRect/>
          <a:stretch>
            <a:fillRect/>
          </a:stretch>
        </p:blipFill>
        <p:spPr bwMode="auto">
          <a:xfrm>
            <a:off x="0" y="1447800"/>
            <a:ext cx="9144000" cy="5410200"/>
          </a:xfrm>
          <a:prstGeom prst="rect">
            <a:avLst/>
          </a:prstGeom>
          <a:noFill/>
          <a:ln w="9525">
            <a:noFill/>
            <a:miter lim="800000"/>
            <a:headEnd/>
            <a:tailEnd/>
          </a:ln>
        </p:spPr>
      </p:pic>
      <p:pic>
        <p:nvPicPr>
          <p:cNvPr id="5" name="Picture 4" descr="stamp copy"/>
          <p:cNvPicPr>
            <a:picLocks noChangeAspect="1" noChangeArrowheads="1"/>
          </p:cNvPicPr>
          <p:nvPr/>
        </p:nvPicPr>
        <p:blipFill>
          <a:blip r:embed="rId4" cstate="print"/>
          <a:srcRect/>
          <a:stretch>
            <a:fillRect/>
          </a:stretch>
        </p:blipFill>
        <p:spPr bwMode="auto">
          <a:xfrm rot="20689513">
            <a:off x="3249613" y="2746375"/>
            <a:ext cx="4103687" cy="2270125"/>
          </a:xfrm>
          <a:prstGeom prst="rect">
            <a:avLst/>
          </a:prstGeom>
          <a:noFill/>
          <a:ln w="9525">
            <a:noFill/>
            <a:miter lim="800000"/>
            <a:headEnd/>
            <a:tailEnd/>
          </a:ln>
        </p:spPr>
      </p:pic>
      <p:cxnSp>
        <p:nvCxnSpPr>
          <p:cNvPr id="6" name="Straight Connector 16"/>
          <p:cNvCxnSpPr>
            <a:cxnSpLocks noChangeShapeType="1"/>
          </p:cNvCxnSpPr>
          <p:nvPr/>
        </p:nvCxnSpPr>
        <p:spPr bwMode="auto">
          <a:xfrm>
            <a:off x="-11113" y="1414463"/>
            <a:ext cx="9144001" cy="0"/>
          </a:xfrm>
          <a:prstGeom prst="line">
            <a:avLst/>
          </a:prstGeom>
          <a:noFill/>
          <a:ln w="38100" algn="ctr">
            <a:solidFill>
              <a:schemeClr val="bg1"/>
            </a:solidFill>
            <a:round/>
            <a:headEnd/>
            <a:tailEnd/>
          </a:ln>
        </p:spPr>
      </p:cxnSp>
      <p:sp>
        <p:nvSpPr>
          <p:cNvPr id="7" name="Rectangle 5"/>
          <p:cNvSpPr>
            <a:spLocks noChangeArrowheads="1"/>
          </p:cNvSpPr>
          <p:nvPr/>
        </p:nvSpPr>
        <p:spPr bwMode="auto">
          <a:xfrm>
            <a:off x="595313" y="3541712"/>
            <a:ext cx="2560637" cy="554038"/>
          </a:xfrm>
          <a:prstGeom prst="rect">
            <a:avLst/>
          </a:prstGeom>
          <a:noFill/>
          <a:ln w="9525">
            <a:noFill/>
            <a:miter lim="800000"/>
            <a:headEnd/>
            <a:tailEnd/>
          </a:ln>
        </p:spPr>
        <p:txBody>
          <a:bodyPr>
            <a:spAutoFit/>
          </a:bodyPr>
          <a:lstStyle/>
          <a:p>
            <a:pPr eaLnBrk="0" hangingPunct="0">
              <a:defRPr/>
            </a:pPr>
            <a:r>
              <a:rPr lang="en-US" sz="3000" i="1" dirty="0">
                <a:solidFill>
                  <a:schemeClr val="tx1">
                    <a:lumMod val="65000"/>
                    <a:lumOff val="35000"/>
                  </a:schemeClr>
                </a:solidFill>
                <a:latin typeface="Calibri" pitchFamily="34" charset="0"/>
                <a:cs typeface="+mn-cs"/>
              </a:rPr>
              <a:t>Anytime. </a:t>
            </a:r>
            <a:endParaRPr lang="en-US" sz="3000" i="1" baseline="30000" dirty="0">
              <a:solidFill>
                <a:schemeClr val="tx1">
                  <a:lumMod val="65000"/>
                  <a:lumOff val="35000"/>
                </a:schemeClr>
              </a:solidFill>
              <a:latin typeface="Calibri" pitchFamily="34" charset="0"/>
              <a:cs typeface="+mn-cs"/>
            </a:endParaRPr>
          </a:p>
        </p:txBody>
      </p:sp>
      <p:sp>
        <p:nvSpPr>
          <p:cNvPr id="8" name="Rectangle 6"/>
          <p:cNvSpPr>
            <a:spLocks noChangeArrowheads="1"/>
          </p:cNvSpPr>
          <p:nvPr/>
        </p:nvSpPr>
        <p:spPr bwMode="auto">
          <a:xfrm>
            <a:off x="593725" y="4322762"/>
            <a:ext cx="2560638" cy="554038"/>
          </a:xfrm>
          <a:prstGeom prst="rect">
            <a:avLst/>
          </a:prstGeom>
          <a:noFill/>
          <a:ln w="9525">
            <a:noFill/>
            <a:miter lim="800000"/>
            <a:headEnd/>
            <a:tailEnd/>
          </a:ln>
        </p:spPr>
        <p:txBody>
          <a:bodyPr>
            <a:spAutoFit/>
          </a:bodyPr>
          <a:lstStyle/>
          <a:p>
            <a:pPr eaLnBrk="0" hangingPunct="0">
              <a:defRPr/>
            </a:pPr>
            <a:r>
              <a:rPr lang="en-US" sz="3000" i="1" dirty="0">
                <a:solidFill>
                  <a:schemeClr val="tx1">
                    <a:lumMod val="65000"/>
                    <a:lumOff val="35000"/>
                  </a:schemeClr>
                </a:solidFill>
                <a:latin typeface="Calibri" pitchFamily="34" charset="0"/>
                <a:cs typeface="+mn-cs"/>
              </a:rPr>
              <a:t>Anywhere.</a:t>
            </a:r>
            <a:endParaRPr lang="en-US" sz="3000" i="1" baseline="30000" dirty="0">
              <a:solidFill>
                <a:schemeClr val="tx1">
                  <a:lumMod val="65000"/>
                  <a:lumOff val="35000"/>
                </a:schemeClr>
              </a:solidFill>
              <a:latin typeface="Calibri" pitchFamily="34" charset="0"/>
              <a:cs typeface="+mn-cs"/>
            </a:endParaRPr>
          </a:p>
        </p:txBody>
      </p:sp>
      <p:sp>
        <p:nvSpPr>
          <p:cNvPr id="9" name="Rectangle 8"/>
          <p:cNvSpPr>
            <a:spLocks noChangeArrowheads="1"/>
          </p:cNvSpPr>
          <p:nvPr/>
        </p:nvSpPr>
        <p:spPr bwMode="auto">
          <a:xfrm>
            <a:off x="587375" y="2762250"/>
            <a:ext cx="3311525" cy="552450"/>
          </a:xfrm>
          <a:prstGeom prst="rect">
            <a:avLst/>
          </a:prstGeom>
          <a:noFill/>
          <a:ln w="9525">
            <a:noFill/>
            <a:miter lim="800000"/>
            <a:headEnd/>
            <a:tailEnd/>
          </a:ln>
        </p:spPr>
        <p:txBody>
          <a:bodyPr>
            <a:spAutoFit/>
          </a:bodyPr>
          <a:lstStyle/>
          <a:p>
            <a:pPr eaLnBrk="0" hangingPunct="0">
              <a:defRPr/>
            </a:pPr>
            <a:r>
              <a:rPr lang="en-US" sz="3000" i="1" dirty="0">
                <a:solidFill>
                  <a:schemeClr val="tx1">
                    <a:lumMod val="65000"/>
                    <a:lumOff val="35000"/>
                  </a:schemeClr>
                </a:solidFill>
                <a:latin typeface="Calibri" pitchFamily="34" charset="0"/>
                <a:cs typeface="+mn-cs"/>
              </a:rPr>
              <a:t>Performance. </a:t>
            </a:r>
            <a:endParaRPr lang="en-US" sz="3000" i="1" baseline="30000" dirty="0">
              <a:solidFill>
                <a:schemeClr val="tx1">
                  <a:lumMod val="65000"/>
                  <a:lumOff val="35000"/>
                </a:schemeClr>
              </a:solidFill>
              <a:latin typeface="Calibri" pitchFamily="34" charset="0"/>
              <a:cs typeface="+mn-cs"/>
            </a:endParaRPr>
          </a:p>
        </p:txBody>
      </p:sp>
      <p:sp>
        <p:nvSpPr>
          <p:cNvPr id="10" name="Rectangle 9"/>
          <p:cNvSpPr>
            <a:spLocks noChangeArrowheads="1"/>
          </p:cNvSpPr>
          <p:nvPr/>
        </p:nvSpPr>
        <p:spPr bwMode="auto">
          <a:xfrm>
            <a:off x="587375" y="1981200"/>
            <a:ext cx="2854325" cy="554037"/>
          </a:xfrm>
          <a:prstGeom prst="rect">
            <a:avLst/>
          </a:prstGeom>
          <a:noFill/>
          <a:ln w="9525">
            <a:noFill/>
            <a:miter lim="800000"/>
            <a:headEnd/>
            <a:tailEnd/>
          </a:ln>
        </p:spPr>
        <p:txBody>
          <a:bodyPr>
            <a:spAutoFit/>
          </a:bodyPr>
          <a:lstStyle/>
          <a:p>
            <a:pPr eaLnBrk="0" hangingPunct="0">
              <a:defRPr/>
            </a:pPr>
            <a:r>
              <a:rPr lang="en-US" sz="3000" i="1" dirty="0">
                <a:solidFill>
                  <a:schemeClr val="tx1">
                    <a:lumMod val="65000"/>
                    <a:lumOff val="35000"/>
                  </a:schemeClr>
                </a:solidFill>
                <a:latin typeface="Calibri" pitchFamily="34" charset="0"/>
                <a:cs typeface="+mn-cs"/>
              </a:rPr>
              <a:t>Innovation. </a:t>
            </a:r>
            <a:endParaRPr lang="en-US" sz="3000" i="1" baseline="30000" dirty="0">
              <a:solidFill>
                <a:schemeClr val="tx1">
                  <a:lumMod val="65000"/>
                  <a:lumOff val="35000"/>
                </a:schemeClr>
              </a:solidFill>
              <a:latin typeface="Calibri" pitchFamily="34"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23" presetClass="entr" presetSubtype="3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4*#ppt_w"/>
                                          </p:val>
                                        </p:tav>
                                        <p:tav tm="100000">
                                          <p:val>
                                            <p:strVal val="#ppt_w"/>
                                          </p:val>
                                        </p:tav>
                                      </p:tavLst>
                                    </p:anim>
                                    <p:anim calcmode="lin" valueType="num">
                                      <p:cBhvr>
                                        <p:cTn id="24"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igstockphoto_Business_People_Near_Desk_resize.jpg"/>
          <p:cNvPicPr>
            <a:picLocks noChangeAspect="1"/>
          </p:cNvPicPr>
          <p:nvPr/>
        </p:nvPicPr>
        <p:blipFill>
          <a:blip r:embed="rId3" cstate="print"/>
          <a:stretch>
            <a:fillRect/>
          </a:stretch>
        </p:blipFill>
        <p:spPr>
          <a:xfrm>
            <a:off x="1" y="4377740"/>
            <a:ext cx="2819400" cy="1893697"/>
          </a:xfrm>
          <a:prstGeom prst="rect">
            <a:avLst/>
          </a:prstGeom>
        </p:spPr>
      </p:pic>
      <p:sp>
        <p:nvSpPr>
          <p:cNvPr id="44" name="Title 1"/>
          <p:cNvSpPr txBox="1">
            <a:spLocks/>
          </p:cNvSpPr>
          <p:nvPr/>
        </p:nvSpPr>
        <p:spPr>
          <a:xfrm>
            <a:off x="838200" y="149225"/>
            <a:ext cx="5943600" cy="536575"/>
          </a:xfrm>
          <a:prstGeom prst="rect">
            <a:avLst/>
          </a:prstGeom>
        </p:spPr>
        <p:txBody>
          <a:bodyPr/>
          <a:lstStyle/>
          <a:p>
            <a:pPr marL="0" marR="0" lvl="0" indent="0" algn="l" defTabSz="914400" rtl="0" eaLnBrk="1" fontAlgn="base" latinLnBrk="0" hangingPunct="1">
              <a:lnSpc>
                <a:spcPts val="2900"/>
              </a:lnSpc>
              <a:spcBef>
                <a:spcPct val="0"/>
              </a:spcBef>
              <a:spcAft>
                <a:spcPct val="0"/>
              </a:spcAft>
              <a:buClrTx/>
              <a:buSzTx/>
              <a:buFontTx/>
              <a:buNone/>
              <a:tabLst/>
              <a:defRPr/>
            </a:pPr>
            <a:r>
              <a:rPr kumimoji="0" lang="en-US" sz="2600" b="1" i="1" u="none" strike="noStrike" kern="0" cap="none" spc="0" normalizeH="0" baseline="0" noProof="0" dirty="0" smtClean="0">
                <a:ln>
                  <a:noFill/>
                </a:ln>
                <a:solidFill>
                  <a:schemeClr val="tx1"/>
                </a:solidFill>
                <a:effectLst/>
                <a:uLnTx/>
                <a:uFillTx/>
                <a:latin typeface="+mj-lt"/>
                <a:ea typeface="+mj-ea"/>
                <a:cs typeface="+mj-cs"/>
              </a:rPr>
              <a:t>About</a:t>
            </a:r>
            <a:r>
              <a:rPr kumimoji="0" lang="en-US" sz="2600" b="1" i="1" u="none" strike="noStrike" kern="0" cap="none" spc="0" normalizeH="0" noProof="0" dirty="0" smtClean="0">
                <a:ln>
                  <a:noFill/>
                </a:ln>
                <a:solidFill>
                  <a:schemeClr val="tx1"/>
                </a:solidFill>
                <a:effectLst/>
                <a:uLnTx/>
                <a:uFillTx/>
                <a:latin typeface="+mj-lt"/>
                <a:ea typeface="+mj-ea"/>
                <a:cs typeface="+mj-cs"/>
              </a:rPr>
              <a:t> </a:t>
            </a:r>
            <a:r>
              <a:rPr kumimoji="0" lang="en-US" sz="2600" b="1" i="1" u="none" strike="noStrike" kern="0" cap="none" spc="0" normalizeH="0" baseline="0" noProof="0" dirty="0" smtClean="0">
                <a:ln>
                  <a:noFill/>
                </a:ln>
                <a:solidFill>
                  <a:schemeClr val="tx1"/>
                </a:solidFill>
                <a:effectLst/>
                <a:uLnTx/>
                <a:uFillTx/>
                <a:latin typeface="+mj-lt"/>
                <a:ea typeface="+mj-ea"/>
                <a:cs typeface="+mj-cs"/>
              </a:rPr>
              <a:t>Harris</a:t>
            </a:r>
            <a:r>
              <a:rPr lang="en-US" sz="2400" i="1" kern="0" dirty="0" smtClean="0">
                <a:solidFill>
                  <a:srgbClr val="006699"/>
                </a:solidFill>
                <a:latin typeface="+mj-lt"/>
                <a:ea typeface="+mj-ea"/>
                <a:cs typeface="+mj-cs"/>
              </a:rPr>
              <a:t/>
            </a:r>
            <a:br>
              <a:rPr lang="en-US" sz="2400" i="1" kern="0" dirty="0" smtClean="0">
                <a:solidFill>
                  <a:srgbClr val="006699"/>
                </a:solidFill>
                <a:latin typeface="+mj-lt"/>
                <a:ea typeface="+mj-ea"/>
                <a:cs typeface="+mj-cs"/>
              </a:rPr>
            </a:br>
            <a:endParaRPr kumimoji="0" lang="en-US" sz="2600" i="1" u="none" strike="noStrike" kern="0" cap="none" spc="0" normalizeH="0" baseline="0" noProof="0" dirty="0">
              <a:ln>
                <a:noFill/>
              </a:ln>
              <a:solidFill>
                <a:srgbClr val="006699"/>
              </a:solidFill>
              <a:effectLst>
                <a:outerShdw blurRad="38100" dist="38100" dir="2700000" algn="tl">
                  <a:srgbClr val="000000">
                    <a:alpha val="43137"/>
                  </a:srgbClr>
                </a:outerShdw>
              </a:effectLst>
              <a:uLnTx/>
              <a:uFillTx/>
              <a:latin typeface="+mj-lt"/>
              <a:ea typeface="+mj-ea"/>
              <a:cs typeface="+mj-cs"/>
            </a:endParaRPr>
          </a:p>
        </p:txBody>
      </p:sp>
      <p:sp>
        <p:nvSpPr>
          <p:cNvPr id="51" name="Rectangle 50"/>
          <p:cNvSpPr/>
          <p:nvPr/>
        </p:nvSpPr>
        <p:spPr>
          <a:xfrm>
            <a:off x="304800" y="914400"/>
            <a:ext cx="5257800" cy="3439403"/>
          </a:xfrm>
          <a:prstGeom prst="rect">
            <a:avLst/>
          </a:prstGeom>
        </p:spPr>
        <p:txBody>
          <a:bodyPr wrap="square">
            <a:spAutoFit/>
          </a:bodyPr>
          <a:lstStyle/>
          <a:p>
            <a:pPr marL="168275" indent="-168275">
              <a:lnSpc>
                <a:spcPts val="2500"/>
              </a:lnSpc>
              <a:spcBef>
                <a:spcPts val="300"/>
              </a:spcBef>
              <a:buFont typeface="Wingdings" pitchFamily="2" charset="2"/>
              <a:buChar char="§"/>
            </a:pPr>
            <a:r>
              <a:rPr lang="en-US" sz="1800" b="1" dirty="0" smtClean="0">
                <a:effectLst>
                  <a:outerShdw blurRad="38100" dist="38100" dir="2700000" algn="tl">
                    <a:srgbClr val="000000">
                      <a:alpha val="43137"/>
                    </a:srgbClr>
                  </a:outerShdw>
                </a:effectLst>
                <a:latin typeface="Tahoma" pitchFamily="34" charset="0"/>
                <a:cs typeface="Tahoma" pitchFamily="34" charset="0"/>
              </a:rPr>
              <a:t>Trusted partner </a:t>
            </a:r>
            <a:r>
              <a:rPr lang="en-US" sz="1800" dirty="0" smtClean="0">
                <a:latin typeface="Tahoma" pitchFamily="34" charset="0"/>
                <a:cs typeface="Tahoma" pitchFamily="34" charset="0"/>
              </a:rPr>
              <a:t>to global ATM community for more than </a:t>
            </a:r>
            <a:r>
              <a:rPr lang="en-US" sz="1800" b="1" dirty="0" smtClean="0">
                <a:effectLst>
                  <a:outerShdw blurRad="38100" dist="38100" dir="2700000" algn="tl">
                    <a:srgbClr val="000000">
                      <a:alpha val="43137"/>
                    </a:srgbClr>
                  </a:outerShdw>
                </a:effectLst>
                <a:latin typeface="Tahoma" pitchFamily="34" charset="0"/>
                <a:cs typeface="Tahoma" pitchFamily="34" charset="0"/>
              </a:rPr>
              <a:t>25</a:t>
            </a:r>
            <a:r>
              <a:rPr lang="en-US" sz="1800" dirty="0" smtClean="0">
                <a:latin typeface="Tahoma" pitchFamily="34" charset="0"/>
                <a:cs typeface="Tahoma" pitchFamily="34" charset="0"/>
              </a:rPr>
              <a:t> years</a:t>
            </a:r>
            <a:r>
              <a:rPr lang="en-US" sz="1600" dirty="0" smtClean="0">
                <a:solidFill>
                  <a:srgbClr val="003366"/>
                </a:solidFill>
                <a:latin typeface="Tahoma" pitchFamily="34" charset="0"/>
                <a:cs typeface="Tahoma" pitchFamily="34" charset="0"/>
              </a:rPr>
              <a:t> </a:t>
            </a:r>
          </a:p>
          <a:p>
            <a:pPr marL="168275" indent="-168275">
              <a:lnSpc>
                <a:spcPts val="2500"/>
              </a:lnSpc>
              <a:spcBef>
                <a:spcPts val="300"/>
              </a:spcBef>
              <a:buFont typeface="Wingdings" pitchFamily="2" charset="2"/>
              <a:buChar char="§"/>
            </a:pPr>
            <a:r>
              <a:rPr lang="en-US" sz="1800" dirty="0" smtClean="0">
                <a:latin typeface="Tahoma" pitchFamily="34" charset="0"/>
                <a:cs typeface="Tahoma" pitchFamily="34" charset="0"/>
              </a:rPr>
              <a:t>Headquartered in </a:t>
            </a:r>
            <a:r>
              <a:rPr lang="en-US" sz="1800" b="1" dirty="0" smtClean="0">
                <a:effectLst>
                  <a:outerShdw blurRad="38100" dist="38100" dir="2700000" algn="tl">
                    <a:srgbClr val="000000">
                      <a:alpha val="43137"/>
                    </a:srgbClr>
                  </a:outerShdw>
                </a:effectLst>
                <a:latin typeface="Tahoma" pitchFamily="34" charset="0"/>
                <a:cs typeface="Tahoma" pitchFamily="34" charset="0"/>
              </a:rPr>
              <a:t>Melbourne, Florida</a:t>
            </a:r>
          </a:p>
          <a:p>
            <a:pPr marL="168275" indent="-168275">
              <a:lnSpc>
                <a:spcPts val="2500"/>
              </a:lnSpc>
              <a:spcBef>
                <a:spcPts val="300"/>
              </a:spcBef>
              <a:buFont typeface="Wingdings" pitchFamily="2" charset="2"/>
              <a:buChar char="§"/>
            </a:pPr>
            <a:r>
              <a:rPr lang="en-US" sz="1800" dirty="0" smtClean="0">
                <a:latin typeface="Tahoma" pitchFamily="34" charset="0"/>
                <a:cs typeface="Tahoma" pitchFamily="34" charset="0"/>
              </a:rPr>
              <a:t>Over </a:t>
            </a:r>
            <a:r>
              <a:rPr lang="en-US" sz="1800" b="1" dirty="0" smtClean="0">
                <a:effectLst>
                  <a:outerShdw blurRad="38100" dist="38100" dir="2700000" algn="tl">
                    <a:srgbClr val="000000">
                      <a:alpha val="43137"/>
                    </a:srgbClr>
                  </a:outerShdw>
                </a:effectLst>
                <a:latin typeface="Tahoma" pitchFamily="34" charset="0"/>
                <a:cs typeface="Tahoma" pitchFamily="34" charset="0"/>
              </a:rPr>
              <a:t>15,000</a:t>
            </a:r>
            <a:r>
              <a:rPr lang="en-US" sz="1800" dirty="0" smtClean="0">
                <a:latin typeface="Tahoma" pitchFamily="34" charset="0"/>
                <a:cs typeface="Tahoma" pitchFamily="34" charset="0"/>
              </a:rPr>
              <a:t> employees</a:t>
            </a:r>
          </a:p>
          <a:p>
            <a:pPr lvl="1" indent="-220663">
              <a:lnSpc>
                <a:spcPts val="2500"/>
              </a:lnSpc>
              <a:buFont typeface="Tahoma" pitchFamily="34" charset="0"/>
              <a:buChar char="□"/>
            </a:pPr>
            <a:r>
              <a:rPr lang="en-US" sz="1600" dirty="0" smtClean="0">
                <a:solidFill>
                  <a:srgbClr val="003366"/>
                </a:solidFill>
                <a:latin typeface="Tahoma" pitchFamily="34" charset="0"/>
                <a:cs typeface="Tahoma" pitchFamily="34" charset="0"/>
              </a:rPr>
              <a:t>Including </a:t>
            </a:r>
            <a:r>
              <a:rPr lang="en-US" sz="1600" b="1" dirty="0" smtClean="0">
                <a:solidFill>
                  <a:srgbClr val="003366"/>
                </a:solidFill>
                <a:effectLst>
                  <a:outerShdw blurRad="38100" dist="38100" dir="2700000" algn="tl">
                    <a:srgbClr val="000000">
                      <a:alpha val="43137"/>
                    </a:srgbClr>
                  </a:outerShdw>
                </a:effectLst>
                <a:latin typeface="Tahoma" pitchFamily="34" charset="0"/>
                <a:cs typeface="Tahoma" pitchFamily="34" charset="0"/>
              </a:rPr>
              <a:t>6,000</a:t>
            </a:r>
            <a:r>
              <a:rPr lang="en-US" sz="1600" dirty="0" smtClean="0">
                <a:solidFill>
                  <a:srgbClr val="003366"/>
                </a:solidFill>
                <a:latin typeface="Tahoma" pitchFamily="34" charset="0"/>
                <a:cs typeface="Tahoma" pitchFamily="34" charset="0"/>
              </a:rPr>
              <a:t> engineers and scientists </a:t>
            </a:r>
          </a:p>
          <a:p>
            <a:pPr marL="168275" indent="-168275">
              <a:lnSpc>
                <a:spcPts val="2500"/>
              </a:lnSpc>
              <a:spcBef>
                <a:spcPts val="300"/>
              </a:spcBef>
              <a:buFont typeface="Wingdings" pitchFamily="2" charset="2"/>
              <a:buChar char="§"/>
            </a:pPr>
            <a:r>
              <a:rPr lang="en-US" sz="1800" dirty="0" smtClean="0">
                <a:latin typeface="Tahoma" pitchFamily="34" charset="0"/>
                <a:cs typeface="Tahoma" pitchFamily="34" charset="0"/>
              </a:rPr>
              <a:t>Approximately </a:t>
            </a:r>
            <a:r>
              <a:rPr lang="en-US" sz="1800" b="1" dirty="0" smtClean="0">
                <a:effectLst>
                  <a:outerShdw blurRad="38100" dist="38100" dir="2700000" algn="tl">
                    <a:srgbClr val="000000">
                      <a:alpha val="43137"/>
                    </a:srgbClr>
                  </a:outerShdw>
                </a:effectLst>
                <a:latin typeface="Tahoma" pitchFamily="34" charset="0"/>
                <a:cs typeface="Tahoma" pitchFamily="34" charset="0"/>
              </a:rPr>
              <a:t>$5.1 billion </a:t>
            </a:r>
            <a:r>
              <a:rPr lang="en-US" sz="1800" dirty="0" smtClean="0">
                <a:latin typeface="Tahoma" pitchFamily="34" charset="0"/>
                <a:cs typeface="Tahoma" pitchFamily="34" charset="0"/>
              </a:rPr>
              <a:t>annual revenue</a:t>
            </a:r>
          </a:p>
          <a:p>
            <a:pPr lvl="1" indent="-220663">
              <a:lnSpc>
                <a:spcPts val="2500"/>
              </a:lnSpc>
              <a:buFont typeface="Tahoma" pitchFamily="34" charset="0"/>
              <a:buChar char="□"/>
            </a:pPr>
            <a:r>
              <a:rPr lang="en-US" sz="1600" dirty="0" smtClean="0">
                <a:solidFill>
                  <a:srgbClr val="003366"/>
                </a:solidFill>
                <a:latin typeface="Tahoma" pitchFamily="34" charset="0"/>
                <a:cs typeface="Tahoma" pitchFamily="34" charset="0"/>
              </a:rPr>
              <a:t>With nearly </a:t>
            </a:r>
            <a:r>
              <a:rPr lang="en-US" sz="1600" b="1" dirty="0" smtClean="0">
                <a:solidFill>
                  <a:srgbClr val="003366"/>
                </a:solidFill>
                <a:effectLst>
                  <a:outerShdw blurRad="38100" dist="38100" dir="2700000" algn="tl">
                    <a:srgbClr val="000000">
                      <a:alpha val="43137"/>
                    </a:srgbClr>
                  </a:outerShdw>
                </a:effectLst>
                <a:latin typeface="Tahoma" pitchFamily="34" charset="0"/>
                <a:cs typeface="Tahoma" pitchFamily="34" charset="0"/>
              </a:rPr>
              <a:t>$1 billion </a:t>
            </a:r>
            <a:r>
              <a:rPr lang="en-US" sz="1600" dirty="0" smtClean="0">
                <a:solidFill>
                  <a:srgbClr val="003366"/>
                </a:solidFill>
                <a:latin typeface="Tahoma" pitchFamily="34" charset="0"/>
                <a:cs typeface="Tahoma" pitchFamily="34" charset="0"/>
              </a:rPr>
              <a:t>invested in Engineering R&amp;D </a:t>
            </a:r>
            <a:endParaRPr lang="en-US" sz="1800" dirty="0" smtClean="0">
              <a:latin typeface="Tahoma" pitchFamily="34" charset="0"/>
              <a:cs typeface="Tahoma" pitchFamily="34" charset="0"/>
            </a:endParaRPr>
          </a:p>
          <a:p>
            <a:pPr marL="168275" indent="-168275">
              <a:lnSpc>
                <a:spcPts val="2500"/>
              </a:lnSpc>
              <a:spcBef>
                <a:spcPts val="200"/>
              </a:spcBef>
              <a:buFont typeface="Wingdings" pitchFamily="2" charset="2"/>
              <a:buChar char="§"/>
            </a:pPr>
            <a:r>
              <a:rPr lang="en-US" sz="1800" b="1" dirty="0" smtClean="0">
                <a:effectLst>
                  <a:outerShdw blurRad="38100" dist="38100" dir="2700000" algn="tl">
                    <a:srgbClr val="000000">
                      <a:alpha val="43137"/>
                    </a:srgbClr>
                  </a:outerShdw>
                </a:effectLst>
                <a:latin typeface="Tahoma" pitchFamily="34" charset="0"/>
                <a:cs typeface="Tahoma" pitchFamily="34" charset="0"/>
              </a:rPr>
              <a:t>200+ </a:t>
            </a:r>
            <a:r>
              <a:rPr lang="en-US" sz="1800" dirty="0" smtClean="0">
                <a:latin typeface="Tahoma" pitchFamily="34" charset="0"/>
                <a:cs typeface="Tahoma" pitchFamily="34" charset="0"/>
              </a:rPr>
              <a:t>customers in </a:t>
            </a:r>
            <a:r>
              <a:rPr lang="en-US" sz="1800" b="1" dirty="0" smtClean="0">
                <a:effectLst>
                  <a:outerShdw blurRad="38100" dist="38100" dir="2700000" algn="tl">
                    <a:srgbClr val="000000">
                      <a:alpha val="43137"/>
                    </a:srgbClr>
                  </a:outerShdw>
                </a:effectLst>
                <a:latin typeface="Tahoma" pitchFamily="34" charset="0"/>
                <a:cs typeface="Tahoma" pitchFamily="34" charset="0"/>
              </a:rPr>
              <a:t>125+ </a:t>
            </a:r>
            <a:r>
              <a:rPr lang="en-US" sz="1800" dirty="0" smtClean="0">
                <a:latin typeface="Tahoma" pitchFamily="34" charset="0"/>
                <a:cs typeface="Tahoma" pitchFamily="34" charset="0"/>
              </a:rPr>
              <a:t>countries on </a:t>
            </a:r>
            <a:r>
              <a:rPr lang="en-US" sz="1800" b="1" dirty="0" smtClean="0">
                <a:effectLst>
                  <a:outerShdw blurRad="38100" dist="38100" dir="2700000" algn="tl">
                    <a:srgbClr val="000000">
                      <a:alpha val="43137"/>
                    </a:srgbClr>
                  </a:outerShdw>
                </a:effectLst>
                <a:latin typeface="Tahoma" pitchFamily="34" charset="0"/>
                <a:cs typeface="Tahoma" pitchFamily="34" charset="0"/>
              </a:rPr>
              <a:t>6</a:t>
            </a:r>
            <a:r>
              <a:rPr lang="en-US" sz="1800" dirty="0" smtClean="0">
                <a:latin typeface="Tahoma" pitchFamily="34" charset="0"/>
                <a:cs typeface="Tahoma" pitchFamily="34" charset="0"/>
              </a:rPr>
              <a:t> continents</a:t>
            </a:r>
            <a:endParaRPr lang="en-US" sz="1800" dirty="0" smtClean="0">
              <a:solidFill>
                <a:srgbClr val="003366"/>
              </a:solidFill>
              <a:latin typeface="Tahoma" pitchFamily="34" charset="0"/>
              <a:cs typeface="Tahoma" pitchFamily="34" charset="0"/>
            </a:endParaRPr>
          </a:p>
        </p:txBody>
      </p:sp>
      <p:sp>
        <p:nvSpPr>
          <p:cNvPr id="34" name="Rectangle 33"/>
          <p:cNvSpPr/>
          <p:nvPr/>
        </p:nvSpPr>
        <p:spPr>
          <a:xfrm>
            <a:off x="2743200" y="4419600"/>
            <a:ext cx="4419600" cy="1692771"/>
          </a:xfrm>
          <a:prstGeom prst="rect">
            <a:avLst/>
          </a:prstGeom>
        </p:spPr>
        <p:txBody>
          <a:bodyPr wrap="square">
            <a:spAutoFit/>
          </a:bodyPr>
          <a:lstStyle/>
          <a:p>
            <a:pPr>
              <a:spcBef>
                <a:spcPct val="20000"/>
              </a:spcBef>
              <a:buClr>
                <a:schemeClr val="bg2"/>
              </a:buClr>
            </a:pPr>
            <a:r>
              <a:rPr lang="en-US" sz="2000" dirty="0" smtClean="0">
                <a:latin typeface="Tahoma" pitchFamily="34" charset="0"/>
                <a:ea typeface="Tahoma" pitchFamily="34" charset="0"/>
                <a:cs typeface="Tahoma" pitchFamily="34" charset="0"/>
              </a:rPr>
              <a:t>Our mission is to be the best-in-class provider of </a:t>
            </a:r>
            <a:r>
              <a:rPr lang="en-US" sz="2000" b="1" dirty="0" smtClean="0">
                <a:latin typeface="Tahoma" pitchFamily="34" charset="0"/>
                <a:ea typeface="Tahoma" pitchFamily="34" charset="0"/>
                <a:cs typeface="Tahoma" pitchFamily="34" charset="0"/>
              </a:rPr>
              <a:t>mission critical </a:t>
            </a:r>
            <a:r>
              <a:rPr lang="en-US" sz="2000" b="1" i="1" dirty="0" smtClean="0">
                <a:solidFill>
                  <a:srgbClr val="FF0000"/>
                </a:solidFill>
                <a:latin typeface="Tahoma" pitchFamily="34" charset="0"/>
                <a:ea typeface="Tahoma" pitchFamily="34" charset="0"/>
                <a:cs typeface="Tahoma" pitchFamily="34" charset="0"/>
              </a:rPr>
              <a:t>assured communications</a:t>
            </a:r>
            <a:r>
              <a:rPr lang="en-US" sz="2000" b="1" baseline="30000" dirty="0" smtClean="0">
                <a:solidFill>
                  <a:srgbClr val="FF0000"/>
                </a:solidFill>
                <a:latin typeface="Tahoma" pitchFamily="34" charset="0"/>
                <a:ea typeface="Tahoma" pitchFamily="34" charset="0"/>
                <a:cs typeface="Tahoma" pitchFamily="34" charset="0"/>
              </a:rPr>
              <a:t>®</a:t>
            </a:r>
            <a:r>
              <a:rPr lang="en-US" sz="2000" b="1" dirty="0" smtClean="0">
                <a:solidFill>
                  <a:srgbClr val="FF0000"/>
                </a:solidFill>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products, systems </a:t>
            </a:r>
            <a:r>
              <a:rPr lang="en-US" sz="2000" dirty="0" smtClean="0">
                <a:latin typeface="Tahoma" pitchFamily="34" charset="0"/>
                <a:ea typeface="Tahoma" pitchFamily="34" charset="0"/>
                <a:cs typeface="Tahoma" pitchFamily="34" charset="0"/>
              </a:rPr>
              <a:t>and</a:t>
            </a:r>
            <a:r>
              <a:rPr lang="en-US" sz="2000" b="1" dirty="0" smtClean="0">
                <a:latin typeface="Tahoma" pitchFamily="34" charset="0"/>
                <a:ea typeface="Tahoma" pitchFamily="34" charset="0"/>
                <a:cs typeface="Tahoma" pitchFamily="34" charset="0"/>
              </a:rPr>
              <a:t> services</a:t>
            </a:r>
            <a:br>
              <a:rPr lang="en-US" sz="2000" b="1"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for global markets</a:t>
            </a:r>
            <a:endParaRPr lang="en-US" sz="2000" dirty="0">
              <a:latin typeface="Tahoma" pitchFamily="34" charset="0"/>
              <a:ea typeface="Tahoma" pitchFamily="34" charset="0"/>
              <a:cs typeface="Tahoma" pitchFamily="34" charset="0"/>
            </a:endParaRPr>
          </a:p>
        </p:txBody>
      </p:sp>
      <p:pic>
        <p:nvPicPr>
          <p:cNvPr id="6" name="Picture 2" descr="http://www.commerce.gov/sites/default/files/images/2011/november/harris_corp_center_0.jpg"/>
          <p:cNvPicPr>
            <a:picLocks noChangeAspect="1" noChangeArrowheads="1"/>
          </p:cNvPicPr>
          <p:nvPr/>
        </p:nvPicPr>
        <p:blipFill>
          <a:blip r:embed="rId4" cstate="print"/>
          <a:srcRect/>
          <a:stretch>
            <a:fillRect/>
          </a:stretch>
        </p:blipFill>
        <p:spPr bwMode="auto">
          <a:xfrm>
            <a:off x="5334000" y="1295400"/>
            <a:ext cx="3368280" cy="240411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838200" y="0"/>
            <a:ext cx="6019800" cy="536575"/>
          </a:xfrm>
          <a:prstGeom prst="rect">
            <a:avLst/>
          </a:prstGeom>
        </p:spPr>
        <p:txBody>
          <a:bodyPr/>
          <a:lstStyle/>
          <a:p>
            <a:pPr marL="0" marR="0" lvl="0" indent="0" defTabSz="914400" eaLnBrk="1" fontAlgn="auto" latinLnBrk="0" hangingPunct="1">
              <a:lnSpc>
                <a:spcPts val="2900"/>
              </a:lnSpc>
              <a:spcAft>
                <a:spcPts val="0"/>
              </a:spcAft>
              <a:buClrTx/>
              <a:buSzTx/>
              <a:buFontTx/>
              <a:buNone/>
              <a:tabLst/>
              <a:defRPr/>
            </a:pPr>
            <a:r>
              <a:rPr lang="en-US" b="1" dirty="0" smtClean="0">
                <a:latin typeface="+mn-lt"/>
                <a:ea typeface="+mj-ea"/>
                <a:cs typeface="Arial" pitchFamily="34" charset="0"/>
              </a:rPr>
              <a:t>FAA NextGen Programs</a:t>
            </a:r>
            <a:br>
              <a:rPr lang="en-US" b="1" dirty="0" smtClean="0">
                <a:latin typeface="+mn-lt"/>
                <a:ea typeface="+mj-ea"/>
                <a:cs typeface="Arial" pitchFamily="34" charset="0"/>
              </a:rPr>
            </a:br>
            <a:r>
              <a:rPr lang="en-US" b="1" dirty="0" smtClean="0">
                <a:latin typeface="+mn-lt"/>
                <a:ea typeface="+mj-ea"/>
                <a:cs typeface="Arial" pitchFamily="34" charset="0"/>
              </a:rPr>
              <a:t>Harris Plays Major Roles</a:t>
            </a:r>
            <a:endParaRPr lang="en-US" b="1" dirty="0">
              <a:latin typeface="+mn-lt"/>
              <a:ea typeface="+mj-ea"/>
              <a:cs typeface="Arial" pitchFamily="34" charset="0"/>
            </a:endParaRPr>
          </a:p>
        </p:txBody>
      </p:sp>
      <p:sp>
        <p:nvSpPr>
          <p:cNvPr id="29" name="AutoShape 4"/>
          <p:cNvSpPr>
            <a:spLocks noChangeArrowheads="1"/>
          </p:cNvSpPr>
          <p:nvPr/>
        </p:nvSpPr>
        <p:spPr bwMode="auto">
          <a:xfrm flipV="1">
            <a:off x="493349" y="1371600"/>
            <a:ext cx="7543800" cy="1524000"/>
          </a:xfrm>
          <a:prstGeom prst="flowChartMagneticDisk">
            <a:avLst/>
          </a:prstGeom>
          <a:solidFill>
            <a:srgbClr val="00B050"/>
          </a:solidFill>
          <a:ln w="19050">
            <a:solidFill>
              <a:schemeClr val="accent3">
                <a:lumMod val="40000"/>
                <a:lumOff val="60000"/>
              </a:schemeClr>
            </a:solidFill>
            <a:round/>
            <a:headEnd/>
            <a:tailEnd/>
          </a:ln>
        </p:spPr>
        <p:txBody>
          <a:bodyPr rot="10800000" wrap="none" anchor="ctr"/>
          <a:lstStyle/>
          <a:p>
            <a:pPr algn="ctr" eaLnBrk="1" hangingPunct="1">
              <a:spcBef>
                <a:spcPct val="0"/>
              </a:spcBef>
            </a:pPr>
            <a:endParaRPr lang="en-US" sz="1400" b="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0" name="AutoShape 5"/>
          <p:cNvSpPr>
            <a:spLocks noChangeArrowheads="1"/>
          </p:cNvSpPr>
          <p:nvPr/>
        </p:nvSpPr>
        <p:spPr bwMode="auto">
          <a:xfrm flipV="1">
            <a:off x="950549" y="3200400"/>
            <a:ext cx="6629400" cy="1447800"/>
          </a:xfrm>
          <a:prstGeom prst="flowChartMagneticDisk">
            <a:avLst/>
          </a:prstGeom>
          <a:solidFill>
            <a:srgbClr val="0070C0"/>
          </a:solidFill>
          <a:ln w="19050">
            <a:solidFill>
              <a:schemeClr val="accent1">
                <a:lumMod val="40000"/>
                <a:lumOff val="60000"/>
              </a:schemeClr>
            </a:solidFill>
            <a:round/>
            <a:headEnd/>
            <a:tailEnd/>
          </a:ln>
        </p:spPr>
        <p:txBody>
          <a:bodyPr rot="10800000" wrap="none" anchor="ctr"/>
          <a:lstStyle/>
          <a:p>
            <a:pPr algn="ctr" eaLnBrk="1" hangingPunct="1">
              <a:spcBef>
                <a:spcPct val="0"/>
              </a:spcBef>
            </a:pPr>
            <a:endParaRPr lang="en-US" sz="1400" b="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1" name="AutoShape 6"/>
          <p:cNvSpPr>
            <a:spLocks noChangeArrowheads="1"/>
          </p:cNvSpPr>
          <p:nvPr/>
        </p:nvSpPr>
        <p:spPr bwMode="auto">
          <a:xfrm flipV="1">
            <a:off x="1636349" y="5029200"/>
            <a:ext cx="5257800" cy="1219200"/>
          </a:xfrm>
          <a:prstGeom prst="flowChartMagneticDisk">
            <a:avLst/>
          </a:prstGeom>
          <a:solidFill>
            <a:srgbClr val="7030A0"/>
          </a:solidFill>
          <a:ln w="19050">
            <a:solidFill>
              <a:srgbClr val="CC99FF"/>
            </a:solidFill>
            <a:round/>
            <a:headEnd/>
            <a:tailEnd/>
          </a:ln>
        </p:spPr>
        <p:txBody>
          <a:bodyPr rot="10800000" wrap="none" anchor="ctr"/>
          <a:lstStyle/>
          <a:p>
            <a:pPr algn="ctr" eaLnBrk="1" hangingPunct="1">
              <a:spcBef>
                <a:spcPct val="0"/>
              </a:spcBef>
            </a:pPr>
            <a:endParaRPr lang="en-US" sz="1400" b="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2" name="Text Box 8"/>
          <p:cNvSpPr txBox="1">
            <a:spLocks noChangeArrowheads="1"/>
          </p:cNvSpPr>
          <p:nvPr/>
        </p:nvSpPr>
        <p:spPr bwMode="auto">
          <a:xfrm>
            <a:off x="569549" y="2450068"/>
            <a:ext cx="7467600" cy="369332"/>
          </a:xfrm>
          <a:prstGeom prst="rect">
            <a:avLst/>
          </a:prstGeom>
          <a:noFill/>
          <a:ln w="9525">
            <a:noFill/>
            <a:miter lim="800000"/>
            <a:headEnd/>
            <a:tailEnd/>
          </a:ln>
        </p:spPr>
        <p:txBody>
          <a:bodyPr wrap="square" lIns="0" tIns="0" rIns="0" bIns="0">
            <a:spAutoFit/>
          </a:bodyPr>
          <a:lstStyle/>
          <a:p>
            <a:pPr algn="ctr" eaLnBrk="1" hangingPunct="1">
              <a:spcBef>
                <a:spcPct val="0"/>
              </a:spcBef>
            </a:pPr>
            <a:r>
              <a:rPr lang="en-US" b="1" dirty="0" smtClean="0">
                <a:solidFill>
                  <a:schemeClr val="accent3">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NextGen Programs</a:t>
            </a:r>
            <a:endParaRPr lang="en-US" b="1" dirty="0">
              <a:solidFill>
                <a:schemeClr val="accent3">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5" name="Oval 24"/>
          <p:cNvSpPr>
            <a:spLocks noChangeArrowheads="1"/>
          </p:cNvSpPr>
          <p:nvPr/>
        </p:nvSpPr>
        <p:spPr bwMode="auto">
          <a:xfrm>
            <a:off x="645749" y="1676400"/>
            <a:ext cx="1143000" cy="533401"/>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wrap="none" lIns="0" tIns="0" rIns="0" bIns="0" anchor="ctr" anchorCtr="1">
            <a:normAutofit/>
          </a:bodyPr>
          <a:lstStyle/>
          <a:p>
            <a:pPr algn="ctr" eaLnBrk="1" hangingPunct="1">
              <a:spcBef>
                <a:spcPct val="0"/>
              </a:spcBef>
              <a:defRPr/>
            </a:pPr>
            <a:r>
              <a:rPr lang="en-US" sz="14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NEMS/DEX</a:t>
            </a:r>
            <a:endPar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6" name="Oval 29"/>
          <p:cNvSpPr>
            <a:spLocks noChangeArrowheads="1"/>
          </p:cNvSpPr>
          <p:nvPr/>
        </p:nvSpPr>
        <p:spPr bwMode="auto">
          <a:xfrm>
            <a:off x="4303349" y="1676401"/>
            <a:ext cx="1143000" cy="533400"/>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lIns="0" tIns="0" rIns="0" bIns="0" anchor="ctr" anchorCtr="1"/>
          <a:lstStyle/>
          <a:p>
            <a:pPr algn="ctr" eaLnBrk="1" hangingPunct="1">
              <a:spcBef>
                <a:spcPct val="0"/>
              </a:spcBef>
              <a:defRPr/>
            </a:pPr>
            <a:r>
              <a:rPr lang="en-US" sz="1400" b="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NVS</a:t>
            </a:r>
          </a:p>
        </p:txBody>
      </p:sp>
      <p:sp>
        <p:nvSpPr>
          <p:cNvPr id="37" name="Oval 27"/>
          <p:cNvSpPr>
            <a:spLocks noChangeArrowheads="1"/>
          </p:cNvSpPr>
          <p:nvPr/>
        </p:nvSpPr>
        <p:spPr bwMode="auto">
          <a:xfrm>
            <a:off x="6741749" y="1676400"/>
            <a:ext cx="1143000" cy="533400"/>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lIns="0" tIns="0" rIns="0" bIns="0" anchor="ctr" anchorCtr="1"/>
          <a:lstStyle/>
          <a:p>
            <a:pPr algn="ctr" eaLnBrk="1" hangingPunct="1">
              <a:spcBef>
                <a:spcPct val="0"/>
              </a:spcBef>
              <a:defRPr/>
            </a:pPr>
            <a:r>
              <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Other</a:t>
            </a:r>
          </a:p>
        </p:txBody>
      </p:sp>
      <p:sp>
        <p:nvSpPr>
          <p:cNvPr id="38" name="Oval 25"/>
          <p:cNvSpPr>
            <a:spLocks noChangeArrowheads="1"/>
          </p:cNvSpPr>
          <p:nvPr/>
        </p:nvSpPr>
        <p:spPr bwMode="auto">
          <a:xfrm>
            <a:off x="3084149" y="1676399"/>
            <a:ext cx="1143000" cy="533401"/>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lIns="0" tIns="0" rIns="0" bIns="0" anchor="ctr" anchorCtr="1"/>
          <a:lstStyle/>
          <a:p>
            <a:pPr algn="ctr" eaLnBrk="1" hangingPunct="1">
              <a:spcBef>
                <a:spcPct val="0"/>
              </a:spcBef>
              <a:defRPr/>
            </a:pPr>
            <a:r>
              <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ADS-B</a:t>
            </a:r>
          </a:p>
        </p:txBody>
      </p:sp>
      <p:sp>
        <p:nvSpPr>
          <p:cNvPr id="39" name="Oval 26"/>
          <p:cNvSpPr>
            <a:spLocks noChangeArrowheads="1"/>
          </p:cNvSpPr>
          <p:nvPr/>
        </p:nvSpPr>
        <p:spPr bwMode="auto">
          <a:xfrm>
            <a:off x="1864949" y="1676400"/>
            <a:ext cx="1143000" cy="533400"/>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wrap="none" lIns="0" tIns="0" rIns="0" bIns="0" anchor="ctr" anchorCtr="1"/>
          <a:lstStyle/>
          <a:p>
            <a:pPr algn="ctr" eaLnBrk="1" hangingPunct="1">
              <a:spcBef>
                <a:spcPct val="0"/>
              </a:spcBef>
              <a:defRPr/>
            </a:pPr>
            <a:r>
              <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DataCom</a:t>
            </a:r>
          </a:p>
        </p:txBody>
      </p:sp>
      <p:sp>
        <p:nvSpPr>
          <p:cNvPr id="40" name="Oval 30"/>
          <p:cNvSpPr>
            <a:spLocks noChangeArrowheads="1"/>
          </p:cNvSpPr>
          <p:nvPr/>
        </p:nvSpPr>
        <p:spPr bwMode="auto">
          <a:xfrm>
            <a:off x="5522549" y="1676400"/>
            <a:ext cx="1143000" cy="533400"/>
          </a:xfrm>
          <a:prstGeom prst="ellipse">
            <a:avLst/>
          </a:prstGeom>
          <a:solidFill>
            <a:schemeClr val="bg2">
              <a:lumMod val="20000"/>
              <a:lumOff val="80000"/>
            </a:schemeClr>
          </a:solidFill>
          <a:ln w="19050" algn="ctr">
            <a:solidFill>
              <a:schemeClr val="accent3">
                <a:lumMod val="40000"/>
                <a:lumOff val="60000"/>
              </a:schemeClr>
            </a:solidFill>
            <a:round/>
            <a:headEnd/>
            <a:tailEnd/>
          </a:ln>
        </p:spPr>
        <p:txBody>
          <a:bodyPr lIns="0" tIns="0" rIns="0" bIns="0" anchor="ctr" anchorCtr="1"/>
          <a:lstStyle/>
          <a:p>
            <a:pPr algn="ctr" eaLnBrk="1" hangingPunct="1">
              <a:spcBef>
                <a:spcPct val="0"/>
              </a:spcBef>
              <a:defRPr/>
            </a:pPr>
            <a:endParaRPr lang="en-US" sz="14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eaLnBrk="1" hangingPunct="1">
              <a:spcBef>
                <a:spcPct val="0"/>
              </a:spcBef>
              <a:defRPr/>
            </a:pPr>
            <a:r>
              <a:rPr lang="en-US" sz="14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Weather</a:t>
            </a:r>
            <a:endPar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eaLnBrk="1" hangingPunct="1">
              <a:spcBef>
                <a:spcPct val="0"/>
              </a:spcBef>
              <a:defRPr/>
            </a:pPr>
            <a:endParaRPr lang="en-US" sz="14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1" name="Picture 15" descr="MCj04346630000[1]"/>
          <p:cNvPicPr>
            <a:picLocks noChangeAspect="1" noChangeArrowheads="1"/>
          </p:cNvPicPr>
          <p:nvPr/>
        </p:nvPicPr>
        <p:blipFill>
          <a:blip r:embed="rId3" cstate="print"/>
          <a:srcRect/>
          <a:stretch>
            <a:fillRect/>
          </a:stretch>
        </p:blipFill>
        <p:spPr bwMode="auto">
          <a:xfrm>
            <a:off x="1291498" y="914400"/>
            <a:ext cx="725851" cy="914400"/>
          </a:xfrm>
          <a:prstGeom prst="rect">
            <a:avLst/>
          </a:prstGeom>
          <a:noFill/>
        </p:spPr>
      </p:pic>
      <p:pic>
        <p:nvPicPr>
          <p:cNvPr id="42" name="Picture 15" descr="MCj04346630000[1]"/>
          <p:cNvPicPr>
            <a:picLocks noChangeAspect="1" noChangeArrowheads="1"/>
          </p:cNvPicPr>
          <p:nvPr/>
        </p:nvPicPr>
        <p:blipFill>
          <a:blip r:embed="rId3" cstate="print"/>
          <a:srcRect/>
          <a:stretch>
            <a:fillRect/>
          </a:stretch>
        </p:blipFill>
        <p:spPr bwMode="auto">
          <a:xfrm>
            <a:off x="2550749" y="914400"/>
            <a:ext cx="725851" cy="914400"/>
          </a:xfrm>
          <a:prstGeom prst="rect">
            <a:avLst/>
          </a:prstGeom>
          <a:noFill/>
        </p:spPr>
      </p:pic>
      <p:pic>
        <p:nvPicPr>
          <p:cNvPr id="43" name="Picture 15" descr="MCj04346630000[1]"/>
          <p:cNvPicPr>
            <a:picLocks noChangeAspect="1" noChangeArrowheads="1"/>
          </p:cNvPicPr>
          <p:nvPr/>
        </p:nvPicPr>
        <p:blipFill>
          <a:blip r:embed="rId3" cstate="print"/>
          <a:srcRect/>
          <a:stretch>
            <a:fillRect/>
          </a:stretch>
        </p:blipFill>
        <p:spPr bwMode="auto">
          <a:xfrm>
            <a:off x="4989149" y="914400"/>
            <a:ext cx="725851" cy="914400"/>
          </a:xfrm>
          <a:prstGeom prst="rect">
            <a:avLst/>
          </a:prstGeom>
          <a:noFill/>
        </p:spPr>
      </p:pic>
      <p:pic>
        <p:nvPicPr>
          <p:cNvPr id="44" name="Picture 15" descr="MCj04346630000[1]"/>
          <p:cNvPicPr>
            <a:picLocks noChangeAspect="1" noChangeArrowheads="1"/>
          </p:cNvPicPr>
          <p:nvPr/>
        </p:nvPicPr>
        <p:blipFill>
          <a:blip r:embed="rId3" cstate="print"/>
          <a:srcRect/>
          <a:stretch>
            <a:fillRect/>
          </a:stretch>
        </p:blipFill>
        <p:spPr bwMode="auto">
          <a:xfrm>
            <a:off x="6208349" y="914400"/>
            <a:ext cx="725851" cy="914400"/>
          </a:xfrm>
          <a:prstGeom prst="rect">
            <a:avLst/>
          </a:prstGeom>
          <a:noFill/>
        </p:spPr>
      </p:pic>
      <p:pic>
        <p:nvPicPr>
          <p:cNvPr id="45" name="Picture 15" descr="MCj04346630000[1]"/>
          <p:cNvPicPr>
            <a:picLocks noChangeAspect="1" noChangeArrowheads="1"/>
          </p:cNvPicPr>
          <p:nvPr/>
        </p:nvPicPr>
        <p:blipFill>
          <a:blip r:embed="rId3" cstate="print"/>
          <a:srcRect/>
          <a:stretch>
            <a:fillRect/>
          </a:stretch>
        </p:blipFill>
        <p:spPr bwMode="auto">
          <a:xfrm>
            <a:off x="7427549" y="914400"/>
            <a:ext cx="725851" cy="914400"/>
          </a:xfrm>
          <a:prstGeom prst="rect">
            <a:avLst/>
          </a:prstGeom>
          <a:noFill/>
        </p:spPr>
      </p:pic>
      <p:sp>
        <p:nvSpPr>
          <p:cNvPr id="62" name="Text Box 8"/>
          <p:cNvSpPr txBox="1">
            <a:spLocks noChangeArrowheads="1"/>
          </p:cNvSpPr>
          <p:nvPr/>
        </p:nvSpPr>
        <p:spPr bwMode="auto">
          <a:xfrm>
            <a:off x="950549" y="4264223"/>
            <a:ext cx="6705600" cy="307777"/>
          </a:xfrm>
          <a:prstGeom prst="rect">
            <a:avLst/>
          </a:prstGeom>
          <a:noFill/>
          <a:ln w="9525">
            <a:noFill/>
            <a:miter lim="800000"/>
            <a:headEnd/>
            <a:tailEnd/>
          </a:ln>
        </p:spPr>
        <p:txBody>
          <a:bodyPr wrap="square" lIns="0" tIns="0" rIns="0" bIns="0">
            <a:spAutoFit/>
          </a:bodyPr>
          <a:lstStyle/>
          <a:p>
            <a:pPr algn="ctr" eaLnBrk="1" hangingPunct="1">
              <a:spcBef>
                <a:spcPct val="0"/>
              </a:spcBef>
            </a:pPr>
            <a:r>
              <a:rPr lang="en-US" sz="2000" b="1" dirty="0" smtClean="0">
                <a:solidFill>
                  <a:schemeClr val="accent1">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SOA / SWIM Delivery Mechanism</a:t>
            </a:r>
            <a:endParaRPr lang="en-US" sz="2000" b="1" dirty="0">
              <a:solidFill>
                <a:schemeClr val="accent1">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3" name="Oval 24">
            <a:hlinkClick r:id="rId4" action="ppaction://hlinkpres?slideindex=1&amp;slidetitle="/>
          </p:cNvPr>
          <p:cNvSpPr>
            <a:spLocks noChangeArrowheads="1"/>
          </p:cNvSpPr>
          <p:nvPr/>
        </p:nvSpPr>
        <p:spPr bwMode="auto">
          <a:xfrm>
            <a:off x="2855549" y="3352800"/>
            <a:ext cx="2819400" cy="685801"/>
          </a:xfrm>
          <a:prstGeom prst="ellipse">
            <a:avLst/>
          </a:prstGeom>
          <a:solidFill>
            <a:schemeClr val="bg2">
              <a:lumMod val="20000"/>
              <a:lumOff val="80000"/>
            </a:schemeClr>
          </a:solidFill>
          <a:ln w="19050" algn="ctr">
            <a:solidFill>
              <a:schemeClr val="accent1">
                <a:lumMod val="40000"/>
                <a:lumOff val="60000"/>
              </a:schemeClr>
            </a:solidFill>
            <a:round/>
            <a:headEnd/>
            <a:tailEnd/>
          </a:ln>
        </p:spPr>
        <p:txBody>
          <a:bodyPr wrap="none" lIns="0" tIns="0" rIns="0" bIns="0" anchor="ctr" anchorCtr="1">
            <a:normAutofit/>
          </a:bodyPr>
          <a:lstStyle/>
          <a:p>
            <a:pPr algn="ctr" eaLnBrk="1" hangingPunct="1">
              <a:spcBef>
                <a:spcPct val="0"/>
              </a:spcBef>
              <a:defRPr/>
            </a:pPr>
            <a:r>
              <a:rPr lang="en-US" sz="1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Harris NEMS/DEX</a:t>
            </a:r>
            <a:endParaRPr lang="en-US" sz="1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6" name="Picture 15" descr="MCj04346630000[1]"/>
          <p:cNvPicPr>
            <a:picLocks noChangeAspect="1" noChangeArrowheads="1"/>
          </p:cNvPicPr>
          <p:nvPr/>
        </p:nvPicPr>
        <p:blipFill>
          <a:blip r:embed="rId3" cstate="print"/>
          <a:srcRect/>
          <a:stretch>
            <a:fillRect/>
          </a:stretch>
        </p:blipFill>
        <p:spPr bwMode="auto">
          <a:xfrm>
            <a:off x="5446349" y="2895601"/>
            <a:ext cx="725851" cy="914400"/>
          </a:xfrm>
          <a:prstGeom prst="rect">
            <a:avLst/>
          </a:prstGeom>
          <a:noFill/>
        </p:spPr>
      </p:pic>
      <p:sp>
        <p:nvSpPr>
          <p:cNvPr id="71" name="Text Box 8"/>
          <p:cNvSpPr txBox="1">
            <a:spLocks noChangeArrowheads="1"/>
          </p:cNvSpPr>
          <p:nvPr/>
        </p:nvSpPr>
        <p:spPr bwMode="auto">
          <a:xfrm>
            <a:off x="1636349" y="5899674"/>
            <a:ext cx="5334000" cy="307777"/>
          </a:xfrm>
          <a:prstGeom prst="rect">
            <a:avLst/>
          </a:prstGeom>
          <a:noFill/>
          <a:ln w="9525">
            <a:noFill/>
            <a:miter lim="800000"/>
            <a:headEnd/>
            <a:tailEnd/>
          </a:ln>
        </p:spPr>
        <p:txBody>
          <a:bodyPr wrap="square" lIns="0" tIns="0" rIns="0" bIns="0">
            <a:spAutoFit/>
          </a:bodyPr>
          <a:lstStyle/>
          <a:p>
            <a:pPr algn="ctr" eaLnBrk="1" hangingPunct="1">
              <a:spcBef>
                <a:spcPct val="0"/>
              </a:spcBef>
            </a:pPr>
            <a:r>
              <a:rPr lang="en-US" sz="2000" b="1" dirty="0" smtClean="0">
                <a:solidFill>
                  <a:srgbClr val="CC99FF"/>
                </a:solidFill>
                <a:effectLst>
                  <a:outerShdw blurRad="38100" dist="38100" dir="2700000" algn="tl">
                    <a:srgbClr val="000000">
                      <a:alpha val="43137"/>
                    </a:srgbClr>
                  </a:outerShdw>
                </a:effectLst>
                <a:latin typeface="Tahoma" pitchFamily="34" charset="0"/>
                <a:ea typeface="Tahoma" pitchFamily="34" charset="0"/>
                <a:cs typeface="Tahoma" pitchFamily="34" charset="0"/>
              </a:rPr>
              <a:t>One Transport Network</a:t>
            </a:r>
            <a:endParaRPr lang="en-US" sz="2000" b="1" dirty="0">
              <a:solidFill>
                <a:srgbClr val="CC99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4" name="Oval 29">
            <a:hlinkClick r:id="rId5" action="ppaction://hlinkpres?slideindex=1&amp;slidetitle="/>
          </p:cNvPr>
          <p:cNvSpPr>
            <a:spLocks noChangeArrowheads="1"/>
          </p:cNvSpPr>
          <p:nvPr/>
        </p:nvSpPr>
        <p:spPr bwMode="auto">
          <a:xfrm>
            <a:off x="3541349" y="5257800"/>
            <a:ext cx="1371600" cy="514350"/>
          </a:xfrm>
          <a:prstGeom prst="ellipse">
            <a:avLst/>
          </a:prstGeom>
          <a:solidFill>
            <a:schemeClr val="bg2">
              <a:lumMod val="20000"/>
              <a:lumOff val="80000"/>
            </a:schemeClr>
          </a:solidFill>
          <a:ln w="19050" algn="ctr">
            <a:solidFill>
              <a:srgbClr val="CC99FF"/>
            </a:solidFill>
            <a:round/>
            <a:headEnd/>
            <a:tailEnd/>
          </a:ln>
        </p:spPr>
        <p:txBody>
          <a:bodyPr lIns="0" tIns="0" rIns="0" bIns="0" anchor="ctr" anchorCtr="1"/>
          <a:lstStyle/>
          <a:p>
            <a:pPr algn="ctr" eaLnBrk="1" hangingPunct="1">
              <a:spcBef>
                <a:spcPct val="0"/>
              </a:spcBef>
              <a:defRPr/>
            </a:pPr>
            <a:r>
              <a:rPr lang="en-US" sz="1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FTI</a:t>
            </a:r>
            <a:endParaRPr lang="en-US" sz="1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7" name="Picture 15" descr="MCj04346630000[1]"/>
          <p:cNvPicPr>
            <a:picLocks noChangeAspect="1" noChangeArrowheads="1"/>
          </p:cNvPicPr>
          <p:nvPr/>
        </p:nvPicPr>
        <p:blipFill>
          <a:blip r:embed="rId3" cstate="print"/>
          <a:srcRect/>
          <a:stretch>
            <a:fillRect/>
          </a:stretch>
        </p:blipFill>
        <p:spPr bwMode="auto">
          <a:xfrm>
            <a:off x="4684349" y="4724400"/>
            <a:ext cx="725851" cy="914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par>
                                <p:cTn id="17" presetID="2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par>
                                <p:cTn id="20" presetID="22" presetClass="entr" presetSubtype="8"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22" presetClass="entr" presetSubtype="8"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838200" y="0"/>
            <a:ext cx="6019800" cy="536575"/>
          </a:xfrm>
          <a:prstGeom prst="rect">
            <a:avLst/>
          </a:prstGeom>
        </p:spPr>
        <p:txBody>
          <a:bodyPr/>
          <a:lstStyle/>
          <a:p>
            <a:pPr marL="0" marR="0" lvl="0" indent="0" algn="l" defTabSz="914400" rtl="0" eaLnBrk="1" fontAlgn="base" latinLnBrk="0" hangingPunct="1">
              <a:lnSpc>
                <a:spcPts val="2900"/>
              </a:lnSpc>
              <a:spcBef>
                <a:spcPct val="0"/>
              </a:spcBef>
              <a:spcAft>
                <a:spcPct val="0"/>
              </a:spcAft>
              <a:buClrTx/>
              <a:buSzTx/>
              <a:buFontTx/>
              <a:buNone/>
              <a:tabLst/>
              <a:defRPr/>
            </a:pPr>
            <a:r>
              <a:rPr lang="en-US" b="1" dirty="0" smtClean="0">
                <a:latin typeface="+mn-lt"/>
                <a:ea typeface="+mj-ea"/>
                <a:cs typeface="Arial" pitchFamily="34" charset="0"/>
              </a:rPr>
              <a:t>FAA NextGen Programs</a:t>
            </a:r>
            <a:br>
              <a:rPr lang="en-US" b="1" dirty="0" smtClean="0">
                <a:latin typeface="+mn-lt"/>
                <a:ea typeface="+mj-ea"/>
                <a:cs typeface="Arial" pitchFamily="34" charset="0"/>
              </a:rPr>
            </a:br>
            <a:r>
              <a:rPr lang="en-US" b="1" dirty="0" smtClean="0">
                <a:latin typeface="+mn-lt"/>
                <a:ea typeface="+mj-ea"/>
                <a:cs typeface="Arial" pitchFamily="34" charset="0"/>
              </a:rPr>
              <a:t>Harris Helping FAA Move Forward</a:t>
            </a:r>
            <a:endParaRPr lang="en-US" b="1" dirty="0">
              <a:latin typeface="+mn-lt"/>
              <a:ea typeface="+mj-ea"/>
              <a:cs typeface="Arial" pitchFamily="34" charset="0"/>
            </a:endParaRPr>
          </a:p>
        </p:txBody>
      </p:sp>
      <p:sp>
        <p:nvSpPr>
          <p:cNvPr id="61" name="Down Arrow 15"/>
          <p:cNvSpPr>
            <a:spLocks noChangeArrowheads="1"/>
          </p:cNvSpPr>
          <p:nvPr/>
        </p:nvSpPr>
        <p:spPr bwMode="auto">
          <a:xfrm>
            <a:off x="1841500" y="4462463"/>
            <a:ext cx="1495425" cy="242887"/>
          </a:xfrm>
          <a:prstGeom prst="downArrow">
            <a:avLst>
              <a:gd name="adj1" fmla="val 50000"/>
              <a:gd name="adj2" fmla="val 50000"/>
            </a:avLst>
          </a:prstGeom>
          <a:noFill/>
          <a:ln w="9525" algn="ctr">
            <a:noFill/>
            <a:round/>
            <a:headEnd/>
            <a:tailEnd/>
          </a:ln>
        </p:spPr>
        <p:txBody>
          <a:bodyPr/>
          <a:lstStyle/>
          <a:p>
            <a:pPr algn="ctr">
              <a:buClr>
                <a:schemeClr val="accent2"/>
              </a:buClr>
              <a:buFont typeface="Wingdings" pitchFamily="2" charset="2"/>
              <a:buChar char="§"/>
            </a:pPr>
            <a:endParaRPr lang="en-US" sz="1600" b="1">
              <a:solidFill>
                <a:schemeClr val="tx1"/>
              </a:solidFill>
              <a:latin typeface="Tahoma" pitchFamily="34" charset="0"/>
              <a:ea typeface="Tahoma" pitchFamily="34" charset="0"/>
              <a:cs typeface="Tahoma" pitchFamily="34" charset="0"/>
            </a:endParaRPr>
          </a:p>
        </p:txBody>
      </p:sp>
      <p:sp>
        <p:nvSpPr>
          <p:cNvPr id="77" name="Text Box 38"/>
          <p:cNvSpPr txBox="1">
            <a:spLocks noChangeArrowheads="1"/>
          </p:cNvSpPr>
          <p:nvPr/>
        </p:nvSpPr>
        <p:spPr bwMode="white">
          <a:xfrm>
            <a:off x="4894262" y="1162109"/>
            <a:ext cx="3411538" cy="369332"/>
          </a:xfrm>
          <a:prstGeom prst="rect">
            <a:avLst/>
          </a:prstGeom>
          <a:noFill/>
          <a:ln w="9525" algn="ctr">
            <a:noFill/>
            <a:miter lim="800000"/>
            <a:headEnd/>
            <a:tailEnd/>
          </a:ln>
        </p:spPr>
        <p:txBody>
          <a:bodyPr wrap="square">
            <a:spAutoFit/>
          </a:bodyPr>
          <a:lstStyle/>
          <a:p>
            <a:pPr algn="ctr">
              <a:spcBef>
                <a:spcPct val="50000"/>
              </a:spcBef>
              <a:buClr>
                <a:schemeClr val="accent2"/>
              </a:buClr>
              <a:buFont typeface="Wingdings" pitchFamily="2" charset="2"/>
              <a:buNone/>
            </a:pPr>
            <a:r>
              <a:rPr lang="en-US" sz="1800" b="1" dirty="0">
                <a:solidFill>
                  <a:srgbClr val="1D2F68"/>
                </a:solidFill>
                <a:effectLst>
                  <a:outerShdw blurRad="38100" dist="38100" dir="2700000" algn="tl">
                    <a:srgbClr val="000000">
                      <a:alpha val="43137"/>
                    </a:srgbClr>
                  </a:outerShdw>
                </a:effectLst>
                <a:latin typeface="Arial Narrow" pitchFamily="34" charset="0"/>
                <a:ea typeface="Tahoma" pitchFamily="34" charset="0"/>
                <a:cs typeface="Tahoma" pitchFamily="34" charset="0"/>
              </a:rPr>
              <a:t>NextGen</a:t>
            </a:r>
          </a:p>
        </p:txBody>
      </p:sp>
      <p:sp>
        <p:nvSpPr>
          <p:cNvPr id="80" name="Text Box 41"/>
          <p:cNvSpPr txBox="1">
            <a:spLocks noChangeArrowheads="1"/>
          </p:cNvSpPr>
          <p:nvPr/>
        </p:nvSpPr>
        <p:spPr bwMode="white">
          <a:xfrm>
            <a:off x="533400" y="1676400"/>
            <a:ext cx="3276600" cy="1985159"/>
          </a:xfrm>
          <a:prstGeom prst="rect">
            <a:avLst/>
          </a:prstGeom>
          <a:noFill/>
          <a:ln w="9525" algn="ctr">
            <a:noFill/>
            <a:miter lim="800000"/>
            <a:headEnd/>
            <a:tailEnd/>
          </a:ln>
        </p:spPr>
        <p:txBody>
          <a:bodyPr wrap="square" lIns="0" tIns="0" rIns="0" bIns="0">
            <a:spAutoFit/>
          </a:bodyPr>
          <a:lstStyle/>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Air Traffic “Control”</a:t>
            </a:r>
          </a:p>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 Ground-based Navigation and Surveillance</a:t>
            </a:r>
          </a:p>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Air Traffic Control Communications By Voice</a:t>
            </a:r>
          </a:p>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Disconnected Information Systems</a:t>
            </a:r>
          </a:p>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Fragmented Weather Forecasting</a:t>
            </a:r>
          </a:p>
          <a:p>
            <a:pPr algn="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TDM-based Voice Switching </a:t>
            </a:r>
          </a:p>
        </p:txBody>
      </p:sp>
      <p:sp>
        <p:nvSpPr>
          <p:cNvPr id="84" name="Text Box 42"/>
          <p:cNvSpPr txBox="1">
            <a:spLocks noChangeArrowheads="1"/>
          </p:cNvSpPr>
          <p:nvPr/>
        </p:nvSpPr>
        <p:spPr bwMode="white">
          <a:xfrm>
            <a:off x="4800600" y="1676400"/>
            <a:ext cx="3733800" cy="2036455"/>
          </a:xfrm>
          <a:prstGeom prst="rect">
            <a:avLst/>
          </a:prstGeom>
          <a:noFill/>
          <a:ln w="9525" algn="ctr">
            <a:noFill/>
            <a:miter lim="800000"/>
            <a:headEnd/>
            <a:tailEnd/>
          </a:ln>
        </p:spPr>
        <p:txBody>
          <a:bodyPr wrap="square" lIns="0" tIns="0" rIns="0" bIns="0">
            <a:spAutoFit/>
          </a:bodyPr>
          <a:lstStyle/>
          <a:p>
            <a:pP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Air Traffic “Management”</a:t>
            </a:r>
          </a:p>
          <a:p>
            <a:pP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Satellite-based </a:t>
            </a:r>
            <a:r>
              <a:rPr lang="en-US" sz="1400" b="1" dirty="0" smtClean="0">
                <a:solidFill>
                  <a:schemeClr val="tx1"/>
                </a:solidFill>
                <a:latin typeface="Arial Narrow" pitchFamily="34" charset="0"/>
                <a:ea typeface="Tahoma" pitchFamily="34" charset="0"/>
                <a:cs typeface="Tahoma" pitchFamily="34" charset="0"/>
              </a:rPr>
              <a:t>Navigation &amp; </a:t>
            </a:r>
            <a:r>
              <a:rPr lang="en-US" sz="1400" b="1" dirty="0">
                <a:solidFill>
                  <a:schemeClr val="tx1"/>
                </a:solidFill>
                <a:latin typeface="Arial Narrow" pitchFamily="34" charset="0"/>
                <a:ea typeface="Tahoma" pitchFamily="34" charset="0"/>
                <a:cs typeface="Tahoma" pitchFamily="34" charset="0"/>
              </a:rPr>
              <a:t>Surveillance (ADS-B)</a:t>
            </a:r>
          </a:p>
          <a:p>
            <a:pP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Routine Information Sent Digitally (</a:t>
            </a:r>
            <a:r>
              <a:rPr lang="en-US" sz="1400" b="1" dirty="0" smtClean="0">
                <a:solidFill>
                  <a:schemeClr val="tx1"/>
                </a:solidFill>
                <a:latin typeface="Arial Narrow" pitchFamily="34" charset="0"/>
                <a:ea typeface="Tahoma" pitchFamily="34" charset="0"/>
                <a:cs typeface="Tahoma" pitchFamily="34" charset="0"/>
              </a:rPr>
              <a:t>DataCom)</a:t>
            </a:r>
            <a:endParaRPr lang="en-US" sz="1400" b="1" dirty="0">
              <a:solidFill>
                <a:schemeClr val="tx1"/>
              </a:solidFill>
              <a:latin typeface="Arial Narrow" pitchFamily="34" charset="0"/>
              <a:ea typeface="Tahoma" pitchFamily="34" charset="0"/>
              <a:cs typeface="Tahoma" pitchFamily="34" charset="0"/>
            </a:endParaRPr>
          </a:p>
          <a:p>
            <a:pP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Information More Readily Accessible (SWIM)</a:t>
            </a:r>
          </a:p>
          <a:p>
            <a:pPr>
              <a:lnSpc>
                <a:spcPts val="1600"/>
              </a:lnSpc>
              <a:spcBef>
                <a:spcPct val="50000"/>
              </a:spcBef>
              <a:spcAft>
                <a:spcPct val="20000"/>
              </a:spcAft>
              <a:buClr>
                <a:schemeClr val="accent2"/>
              </a:buClr>
              <a:buFont typeface="Wingdings" pitchFamily="2" charset="2"/>
              <a:buNone/>
            </a:pPr>
            <a:r>
              <a:rPr lang="en-US" sz="1400" b="1" dirty="0">
                <a:solidFill>
                  <a:schemeClr val="tx1"/>
                </a:solidFill>
                <a:latin typeface="Arial Narrow" pitchFamily="34" charset="0"/>
                <a:ea typeface="Tahoma" pitchFamily="34" charset="0"/>
                <a:cs typeface="Tahoma" pitchFamily="34" charset="0"/>
              </a:rPr>
              <a:t>Forecasts Embedded into Decisions (NNEW)</a:t>
            </a:r>
          </a:p>
          <a:p>
            <a:pPr>
              <a:lnSpc>
                <a:spcPts val="1600"/>
              </a:lnSpc>
              <a:spcBef>
                <a:spcPct val="50000"/>
              </a:spcBef>
              <a:spcAft>
                <a:spcPct val="20000"/>
              </a:spcAft>
              <a:buClr>
                <a:schemeClr val="accent2"/>
              </a:buClr>
              <a:buFont typeface="Wingdings" pitchFamily="2" charset="2"/>
              <a:buNone/>
            </a:pPr>
            <a:r>
              <a:rPr lang="en-US" sz="1400" b="1" dirty="0" smtClean="0">
                <a:solidFill>
                  <a:schemeClr val="tx1"/>
                </a:solidFill>
                <a:latin typeface="Arial Narrow" pitchFamily="34" charset="0"/>
                <a:ea typeface="Tahoma" pitchFamily="34" charset="0"/>
                <a:cs typeface="Tahoma" pitchFamily="34" charset="0"/>
              </a:rPr>
              <a:t>IP-based NAS </a:t>
            </a:r>
            <a:r>
              <a:rPr lang="en-US" sz="1400" b="1" dirty="0">
                <a:solidFill>
                  <a:schemeClr val="tx1"/>
                </a:solidFill>
                <a:latin typeface="Arial Narrow" pitchFamily="34" charset="0"/>
                <a:ea typeface="Tahoma" pitchFamily="34" charset="0"/>
                <a:cs typeface="Tahoma" pitchFamily="34" charset="0"/>
              </a:rPr>
              <a:t>Voice Communications System (</a:t>
            </a:r>
            <a:r>
              <a:rPr lang="en-US" sz="1400" b="1" dirty="0" smtClean="0">
                <a:solidFill>
                  <a:schemeClr val="tx1"/>
                </a:solidFill>
                <a:latin typeface="Arial Narrow" pitchFamily="34" charset="0"/>
                <a:ea typeface="Tahoma" pitchFamily="34" charset="0"/>
                <a:cs typeface="Tahoma" pitchFamily="34" charset="0"/>
              </a:rPr>
              <a:t>NVS</a:t>
            </a:r>
            <a:r>
              <a:rPr lang="en-US" sz="1400" b="1" dirty="0">
                <a:solidFill>
                  <a:schemeClr val="tx1"/>
                </a:solidFill>
                <a:latin typeface="Arial Narrow" pitchFamily="34" charset="0"/>
                <a:ea typeface="Tahoma" pitchFamily="34" charset="0"/>
                <a:cs typeface="Tahoma" pitchFamily="34" charset="0"/>
              </a:rPr>
              <a:t>) </a:t>
            </a:r>
          </a:p>
        </p:txBody>
      </p:sp>
      <p:pic>
        <p:nvPicPr>
          <p:cNvPr id="85" name="Picture 13" descr="Todays-Air-Transportation-S"/>
          <p:cNvPicPr>
            <a:picLocks noChangeAspect="1" noChangeArrowheads="1"/>
          </p:cNvPicPr>
          <p:nvPr/>
        </p:nvPicPr>
        <p:blipFill>
          <a:blip r:embed="rId3" cstate="print"/>
          <a:srcRect/>
          <a:stretch>
            <a:fillRect/>
          </a:stretch>
        </p:blipFill>
        <p:spPr bwMode="auto">
          <a:xfrm>
            <a:off x="704575" y="3933825"/>
            <a:ext cx="3105425" cy="1781175"/>
          </a:xfrm>
          <a:prstGeom prst="rect">
            <a:avLst/>
          </a:prstGeom>
          <a:noFill/>
          <a:ln w="9525">
            <a:noFill/>
            <a:miter lim="800000"/>
            <a:headEnd/>
            <a:tailEnd/>
          </a:ln>
        </p:spPr>
      </p:pic>
      <p:sp>
        <p:nvSpPr>
          <p:cNvPr id="86" name="Line 15"/>
          <p:cNvSpPr>
            <a:spLocks noChangeShapeType="1"/>
          </p:cNvSpPr>
          <p:nvPr/>
        </p:nvSpPr>
        <p:spPr bwMode="auto">
          <a:xfrm>
            <a:off x="685800" y="1543108"/>
            <a:ext cx="3124199" cy="1"/>
          </a:xfrm>
          <a:prstGeom prst="line">
            <a:avLst/>
          </a:prstGeom>
          <a:noFill/>
          <a:ln w="9525">
            <a:solidFill>
              <a:schemeClr val="tx1"/>
            </a:solidFill>
            <a:round/>
            <a:headEnd/>
            <a:tailEnd/>
          </a:ln>
          <a:effectLst>
            <a:prstShdw prst="shdw18" dist="17961" dir="13500000">
              <a:schemeClr val="tx1">
                <a:gamma/>
                <a:shade val="60000"/>
                <a:invGamma/>
              </a:schemeClr>
            </a:prstShdw>
          </a:effectLst>
        </p:spPr>
        <p:txBody>
          <a:bodyPr wrap="none" anchor="ctr"/>
          <a:lstStyle/>
          <a:p>
            <a:pPr algn="ctr">
              <a:spcBef>
                <a:spcPct val="0"/>
              </a:spcBef>
              <a:defRPr/>
            </a:pPr>
            <a:endParaRPr lang="en-US" sz="2000" b="1">
              <a:solidFill>
                <a:schemeClr val="tx1"/>
              </a:solidFill>
              <a:latin typeface="Tahoma" pitchFamily="34" charset="0"/>
              <a:ea typeface="Tahoma" pitchFamily="34" charset="0"/>
              <a:cs typeface="Tahoma" pitchFamily="34" charset="0"/>
            </a:endParaRPr>
          </a:p>
        </p:txBody>
      </p:sp>
      <p:sp>
        <p:nvSpPr>
          <p:cNvPr id="87" name="AutoShape 9"/>
          <p:cNvSpPr>
            <a:spLocks noChangeArrowheads="1"/>
          </p:cNvSpPr>
          <p:nvPr/>
        </p:nvSpPr>
        <p:spPr bwMode="auto">
          <a:xfrm>
            <a:off x="4039931" y="1751072"/>
            <a:ext cx="532489" cy="128587"/>
          </a:xfrm>
          <a:custGeom>
            <a:avLst/>
            <a:gdLst>
              <a:gd name="T0" fmla="*/ 2147483647 w 21600"/>
              <a:gd name="T1" fmla="*/ 0 h 21600"/>
              <a:gd name="T2" fmla="*/ 0 w 21600"/>
              <a:gd name="T3" fmla="*/ 17891059 h 21600"/>
              <a:gd name="T4" fmla="*/ 2147483647 w 21600"/>
              <a:gd name="T5" fmla="*/ 35729373 h 21600"/>
              <a:gd name="T6" fmla="*/ 2147483647 w 21600"/>
              <a:gd name="T7" fmla="*/ 178910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88" name="AutoShape 9"/>
          <p:cNvSpPr>
            <a:spLocks noChangeArrowheads="1"/>
          </p:cNvSpPr>
          <p:nvPr/>
        </p:nvSpPr>
        <p:spPr bwMode="auto">
          <a:xfrm>
            <a:off x="4039931" y="2081212"/>
            <a:ext cx="532489" cy="128588"/>
          </a:xfrm>
          <a:custGeom>
            <a:avLst/>
            <a:gdLst>
              <a:gd name="T0" fmla="*/ 2147483647 w 21600"/>
              <a:gd name="T1" fmla="*/ 0 h 21600"/>
              <a:gd name="T2" fmla="*/ 0 w 21600"/>
              <a:gd name="T3" fmla="*/ 17891686 h 21600"/>
              <a:gd name="T4" fmla="*/ 2147483647 w 21600"/>
              <a:gd name="T5" fmla="*/ 35730389 h 21600"/>
              <a:gd name="T6" fmla="*/ 2147483647 w 21600"/>
              <a:gd name="T7" fmla="*/ 1789168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89" name="AutoShape 9"/>
          <p:cNvSpPr>
            <a:spLocks noChangeArrowheads="1"/>
          </p:cNvSpPr>
          <p:nvPr/>
        </p:nvSpPr>
        <p:spPr bwMode="auto">
          <a:xfrm>
            <a:off x="4038345" y="2438400"/>
            <a:ext cx="533655" cy="128587"/>
          </a:xfrm>
          <a:custGeom>
            <a:avLst/>
            <a:gdLst>
              <a:gd name="T0" fmla="*/ 2147483647 w 21600"/>
              <a:gd name="T1" fmla="*/ 0 h 21600"/>
              <a:gd name="T2" fmla="*/ 0 w 21600"/>
              <a:gd name="T3" fmla="*/ 17891059 h 21600"/>
              <a:gd name="T4" fmla="*/ 2147483647 w 21600"/>
              <a:gd name="T5" fmla="*/ 35729373 h 21600"/>
              <a:gd name="T6" fmla="*/ 2147483647 w 21600"/>
              <a:gd name="T7" fmla="*/ 178910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90" name="AutoShape 9"/>
          <p:cNvSpPr>
            <a:spLocks noChangeArrowheads="1"/>
          </p:cNvSpPr>
          <p:nvPr/>
        </p:nvSpPr>
        <p:spPr bwMode="auto">
          <a:xfrm>
            <a:off x="4038345" y="2767013"/>
            <a:ext cx="533655" cy="128587"/>
          </a:xfrm>
          <a:custGeom>
            <a:avLst/>
            <a:gdLst>
              <a:gd name="T0" fmla="*/ 2147483647 w 21600"/>
              <a:gd name="T1" fmla="*/ 0 h 21600"/>
              <a:gd name="T2" fmla="*/ 0 w 21600"/>
              <a:gd name="T3" fmla="*/ 17891059 h 21600"/>
              <a:gd name="T4" fmla="*/ 2147483647 w 21600"/>
              <a:gd name="T5" fmla="*/ 35729373 h 21600"/>
              <a:gd name="T6" fmla="*/ 2147483647 w 21600"/>
              <a:gd name="T7" fmla="*/ 178910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91" name="AutoShape 9"/>
          <p:cNvSpPr>
            <a:spLocks noChangeArrowheads="1"/>
          </p:cNvSpPr>
          <p:nvPr/>
        </p:nvSpPr>
        <p:spPr bwMode="auto">
          <a:xfrm>
            <a:off x="4038345" y="3148013"/>
            <a:ext cx="533655" cy="128587"/>
          </a:xfrm>
          <a:custGeom>
            <a:avLst/>
            <a:gdLst>
              <a:gd name="T0" fmla="*/ 2147483647 w 21600"/>
              <a:gd name="T1" fmla="*/ 0 h 21600"/>
              <a:gd name="T2" fmla="*/ 0 w 21600"/>
              <a:gd name="T3" fmla="*/ 17891059 h 21600"/>
              <a:gd name="T4" fmla="*/ 2147483647 w 21600"/>
              <a:gd name="T5" fmla="*/ 35729373 h 21600"/>
              <a:gd name="T6" fmla="*/ 2147483647 w 21600"/>
              <a:gd name="T7" fmla="*/ 178910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94" name="AutoShape 9"/>
          <p:cNvSpPr>
            <a:spLocks noChangeArrowheads="1"/>
          </p:cNvSpPr>
          <p:nvPr/>
        </p:nvSpPr>
        <p:spPr bwMode="auto">
          <a:xfrm>
            <a:off x="4038345" y="3505200"/>
            <a:ext cx="533655" cy="130175"/>
          </a:xfrm>
          <a:custGeom>
            <a:avLst/>
            <a:gdLst>
              <a:gd name="T0" fmla="*/ 2147483647 w 21600"/>
              <a:gd name="T1" fmla="*/ 0 h 21600"/>
              <a:gd name="T2" fmla="*/ 0 w 21600"/>
              <a:gd name="T3" fmla="*/ 18791279 h 21600"/>
              <a:gd name="T4" fmla="*/ 2147483647 w 21600"/>
              <a:gd name="T5" fmla="*/ 37527209 h 21600"/>
              <a:gd name="T6" fmla="*/ 2147483647 w 21600"/>
              <a:gd name="T7" fmla="*/ 1879127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97" name="AutoShape 9"/>
          <p:cNvSpPr>
            <a:spLocks noChangeArrowheads="1"/>
          </p:cNvSpPr>
          <p:nvPr/>
        </p:nvSpPr>
        <p:spPr bwMode="auto">
          <a:xfrm>
            <a:off x="4038344" y="4724400"/>
            <a:ext cx="532489" cy="128588"/>
          </a:xfrm>
          <a:custGeom>
            <a:avLst/>
            <a:gdLst>
              <a:gd name="T0" fmla="*/ 2147483647 w 21600"/>
              <a:gd name="T1" fmla="*/ 0 h 21600"/>
              <a:gd name="T2" fmla="*/ 0 w 21600"/>
              <a:gd name="T3" fmla="*/ 17891686 h 21600"/>
              <a:gd name="T4" fmla="*/ 2147483647 w 21600"/>
              <a:gd name="T5" fmla="*/ 35730389 h 21600"/>
              <a:gd name="T6" fmla="*/ 2147483647 w 21600"/>
              <a:gd name="T7" fmla="*/ 1789168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grpSp>
        <p:nvGrpSpPr>
          <p:cNvPr id="98" name="Group 97"/>
          <p:cNvGrpSpPr/>
          <p:nvPr/>
        </p:nvGrpSpPr>
        <p:grpSpPr>
          <a:xfrm>
            <a:off x="4800599" y="3910013"/>
            <a:ext cx="3200401" cy="1881187"/>
            <a:chOff x="5249863" y="4062413"/>
            <a:chExt cx="2628900" cy="1519237"/>
          </a:xfrm>
        </p:grpSpPr>
        <p:pic>
          <p:nvPicPr>
            <p:cNvPr id="99" name="Picture 14" descr="NGATS_CommunityModel_v7"/>
            <p:cNvPicPr>
              <a:picLocks noChangeAspect="1" noChangeArrowheads="1"/>
            </p:cNvPicPr>
            <p:nvPr/>
          </p:nvPicPr>
          <p:blipFill>
            <a:blip r:embed="rId4" cstate="print"/>
            <a:srcRect/>
            <a:stretch>
              <a:fillRect/>
            </a:stretch>
          </p:blipFill>
          <p:spPr bwMode="auto">
            <a:xfrm>
              <a:off x="5249863" y="4062413"/>
              <a:ext cx="2628900" cy="1519237"/>
            </a:xfrm>
            <a:prstGeom prst="rect">
              <a:avLst/>
            </a:prstGeom>
            <a:noFill/>
            <a:ln w="9525">
              <a:noFill/>
              <a:miter lim="800000"/>
              <a:headEnd/>
              <a:tailEnd/>
            </a:ln>
          </p:spPr>
        </p:pic>
        <p:sp>
          <p:nvSpPr>
            <p:cNvPr id="100" name="Oval 99"/>
            <p:cNvSpPr/>
            <p:nvPr/>
          </p:nvSpPr>
          <p:spPr>
            <a:xfrm>
              <a:off x="5295900" y="4078288"/>
              <a:ext cx="339725" cy="1889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n-US" b="1">
                <a:latin typeface="Tahoma" pitchFamily="34" charset="0"/>
                <a:ea typeface="Tahoma" pitchFamily="34" charset="0"/>
                <a:cs typeface="Tahoma" pitchFamily="34" charset="0"/>
              </a:endParaRPr>
            </a:p>
          </p:txBody>
        </p:sp>
      </p:grpSp>
      <p:sp>
        <p:nvSpPr>
          <p:cNvPr id="101" name="Line 15"/>
          <p:cNvSpPr>
            <a:spLocks noChangeShapeType="1"/>
          </p:cNvSpPr>
          <p:nvPr/>
        </p:nvSpPr>
        <p:spPr bwMode="auto">
          <a:xfrm>
            <a:off x="4800600" y="1543108"/>
            <a:ext cx="3581400" cy="1"/>
          </a:xfrm>
          <a:prstGeom prst="line">
            <a:avLst/>
          </a:prstGeom>
          <a:noFill/>
          <a:ln w="9525">
            <a:solidFill>
              <a:schemeClr val="tx1"/>
            </a:solidFill>
            <a:round/>
            <a:headEnd/>
            <a:tailEnd/>
          </a:ln>
          <a:effectLst>
            <a:prstShdw prst="shdw18" dist="17961" dir="13500000">
              <a:schemeClr val="tx1">
                <a:gamma/>
                <a:shade val="60000"/>
                <a:invGamma/>
              </a:schemeClr>
            </a:prstShdw>
          </a:effectLst>
        </p:spPr>
        <p:txBody>
          <a:bodyPr wrap="none" anchor="ctr"/>
          <a:lstStyle/>
          <a:p>
            <a:pPr algn="ctr">
              <a:spcBef>
                <a:spcPct val="0"/>
              </a:spcBef>
              <a:defRPr/>
            </a:pPr>
            <a:endParaRPr lang="en-US" sz="2000" b="1">
              <a:solidFill>
                <a:schemeClr val="tx1"/>
              </a:solidFill>
              <a:latin typeface="Tahoma" pitchFamily="34" charset="0"/>
              <a:ea typeface="Tahoma" pitchFamily="34" charset="0"/>
              <a:cs typeface="Tahoma" pitchFamily="34" charset="0"/>
            </a:endParaRPr>
          </a:p>
        </p:txBody>
      </p:sp>
      <p:sp>
        <p:nvSpPr>
          <p:cNvPr id="102" name="Text Box 38"/>
          <p:cNvSpPr txBox="1">
            <a:spLocks noChangeArrowheads="1"/>
          </p:cNvSpPr>
          <p:nvPr/>
        </p:nvSpPr>
        <p:spPr bwMode="white">
          <a:xfrm>
            <a:off x="228600" y="1143000"/>
            <a:ext cx="3657600" cy="369332"/>
          </a:xfrm>
          <a:prstGeom prst="rect">
            <a:avLst/>
          </a:prstGeom>
          <a:noFill/>
          <a:ln w="9525" algn="ctr">
            <a:noFill/>
            <a:miter lim="800000"/>
            <a:headEnd/>
            <a:tailEnd/>
          </a:ln>
        </p:spPr>
        <p:txBody>
          <a:bodyPr wrap="square">
            <a:spAutoFit/>
          </a:bodyPr>
          <a:lstStyle/>
          <a:p>
            <a:pPr algn="r">
              <a:spcBef>
                <a:spcPct val="50000"/>
              </a:spcBef>
              <a:buClr>
                <a:schemeClr val="accent2"/>
              </a:buClr>
              <a:buFont typeface="Wingdings" pitchFamily="2" charset="2"/>
              <a:buNone/>
            </a:pPr>
            <a:r>
              <a:rPr lang="en-US" sz="1800" b="1" dirty="0" smtClean="0">
                <a:solidFill>
                  <a:srgbClr val="1D2F68"/>
                </a:solidFill>
                <a:effectLst>
                  <a:outerShdw blurRad="38100" dist="38100" dir="2700000" algn="tl">
                    <a:srgbClr val="000000">
                      <a:alpha val="43137"/>
                    </a:srgbClr>
                  </a:outerShdw>
                </a:effectLst>
                <a:latin typeface="Arial Narrow" pitchFamily="34" charset="0"/>
                <a:ea typeface="Tahoma" pitchFamily="34" charset="0"/>
                <a:cs typeface="Tahoma" pitchFamily="34" charset="0"/>
              </a:rPr>
              <a:t>Today’s National Airspace System</a:t>
            </a:r>
            <a:endParaRPr lang="en-US" sz="1800" b="1" dirty="0">
              <a:solidFill>
                <a:srgbClr val="1D2F68"/>
              </a:solidFill>
              <a:effectLst>
                <a:outerShdw blurRad="38100" dist="38100" dir="2700000" algn="tl">
                  <a:srgbClr val="000000">
                    <a:alpha val="43137"/>
                  </a:srgbClr>
                </a:outerShdw>
              </a:effectLst>
              <a:latin typeface="Arial Narrow" pitchFamily="34" charset="0"/>
              <a:ea typeface="Tahoma" pitchFamily="34" charset="0"/>
              <a:cs typeface="Tahom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left)">
                                      <p:cBhvr>
                                        <p:cTn id="13" dur="500"/>
                                        <p:tgtEl>
                                          <p:spTgt spid="8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4" grpId="0" animBg="1"/>
      <p:bldP spid="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748978" y="34791"/>
            <a:ext cx="6098977" cy="515689"/>
          </a:xfrm>
        </p:spPr>
        <p:txBody>
          <a:bodyPr lIns="88896" tIns="50798" rIns="88896" bIns="50798"/>
          <a:lstStyle/>
          <a:p>
            <a:pPr defTabSz="914145"/>
            <a:r>
              <a:rPr lang="en-US" sz="2400" b="1" dirty="0" smtClean="0">
                <a:ea typeface="Helvetica" charset="0"/>
                <a:cs typeface="Helvetica" charset="0"/>
                <a:sym typeface="Helvetica" charset="0"/>
              </a:rPr>
              <a:t>System Wide Information Management (SWIM)</a:t>
            </a:r>
            <a:endParaRPr lang="en-US" dirty="0"/>
          </a:p>
        </p:txBody>
      </p:sp>
      <p:pic>
        <p:nvPicPr>
          <p:cNvPr id="6150" name="Picture 6" descr="image8.png"/>
          <p:cNvPicPr>
            <a:picLocks noChangeAspect="1"/>
          </p:cNvPicPr>
          <p:nvPr/>
        </p:nvPicPr>
        <p:blipFill>
          <a:blip r:embed="rId3" cstate="print"/>
          <a:srcRect t="2267"/>
          <a:stretch>
            <a:fillRect/>
          </a:stretch>
        </p:blipFill>
        <p:spPr bwMode="auto">
          <a:xfrm>
            <a:off x="343793" y="1134071"/>
            <a:ext cx="6117953" cy="4529584"/>
          </a:xfrm>
          <a:prstGeom prst="rect">
            <a:avLst/>
          </a:prstGeom>
          <a:noFill/>
          <a:ln w="12700" cap="flat" cmpd="sng">
            <a:noFill/>
            <a:prstDash val="solid"/>
            <a:miter lim="0"/>
            <a:headEnd type="none" w="med" len="med"/>
            <a:tailEnd type="none" w="med" len="med"/>
          </a:ln>
          <a:effectLst/>
        </p:spPr>
      </p:pic>
      <p:sp>
        <p:nvSpPr>
          <p:cNvPr id="6151" name="Line 7"/>
          <p:cNvSpPr>
            <a:spLocks noChangeShapeType="1"/>
          </p:cNvSpPr>
          <p:nvPr/>
        </p:nvSpPr>
        <p:spPr bwMode="auto">
          <a:xfrm flipH="1" flipV="1">
            <a:off x="6283152" y="2662163"/>
            <a:ext cx="726653" cy="4465"/>
          </a:xfrm>
          <a:prstGeom prst="line">
            <a:avLst/>
          </a:prstGeom>
          <a:noFill/>
          <a:ln w="40640" cap="flat" cmpd="sng">
            <a:solidFill>
              <a:srgbClr val="FF0000"/>
            </a:solidFill>
            <a:prstDash val="solid"/>
            <a:round/>
            <a:headEnd/>
            <a:tailEnd type="arrow" w="lg" len="lg"/>
          </a:ln>
          <a:effectLst/>
        </p:spPr>
        <p:txBody>
          <a:bodyPr lIns="64291" tIns="32146" rIns="64291" bIns="32146"/>
          <a:lstStyle/>
          <a:p>
            <a:endParaRPr lang="en-US"/>
          </a:p>
        </p:txBody>
      </p:sp>
      <p:sp>
        <p:nvSpPr>
          <p:cNvPr id="6152" name="Rectangle 8"/>
          <p:cNvSpPr>
            <a:spLocks/>
          </p:cNvSpPr>
          <p:nvPr/>
        </p:nvSpPr>
        <p:spPr bwMode="auto">
          <a:xfrm>
            <a:off x="7085707" y="2286000"/>
            <a:ext cx="1803797" cy="741164"/>
          </a:xfrm>
          <a:prstGeom prst="rect">
            <a:avLst/>
          </a:prstGeom>
          <a:noFill/>
          <a:ln w="12700" cap="flat" cmpd="sng">
            <a:noFill/>
            <a:prstDash val="solid"/>
            <a:miter lim="0"/>
            <a:headEnd/>
            <a:tailEnd/>
          </a:ln>
          <a:effectLst/>
        </p:spPr>
        <p:txBody>
          <a:bodyPr lIns="88896" tIns="50798" rIns="88896" bIns="50798"/>
          <a:lstStyle/>
          <a:p>
            <a:pPr defTabSz="913028"/>
            <a:r>
              <a:rPr lang="en-US" sz="1300" b="1" dirty="0">
                <a:latin typeface="Arial" pitchFamily="34" charset="0"/>
                <a:cs typeface="Arial" pitchFamily="34" charset="0"/>
                <a:sym typeface="Arial" pitchFamily="34" charset="0"/>
              </a:rPr>
              <a:t>Common Support:</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Data Standards &amp; </a:t>
            </a:r>
            <a:br>
              <a:rPr lang="en-US" sz="1300" dirty="0">
                <a:latin typeface="Arial" pitchFamily="34" charset="0"/>
                <a:cs typeface="Arial" pitchFamily="34" charset="0"/>
                <a:sym typeface="Arial" pitchFamily="34" charset="0"/>
              </a:rPr>
            </a:br>
            <a:r>
              <a:rPr lang="en-US" sz="1300" dirty="0">
                <a:latin typeface="Arial" pitchFamily="34" charset="0"/>
                <a:cs typeface="Arial" pitchFamily="34" charset="0"/>
                <a:sym typeface="Arial" pitchFamily="34" charset="0"/>
              </a:rPr>
              <a:t>Harmonization</a:t>
            </a:r>
            <a:endParaRPr lang="en-US" dirty="0"/>
          </a:p>
        </p:txBody>
      </p:sp>
      <p:sp>
        <p:nvSpPr>
          <p:cNvPr id="6153" name="Line 9"/>
          <p:cNvSpPr>
            <a:spLocks noChangeShapeType="1"/>
          </p:cNvSpPr>
          <p:nvPr/>
        </p:nvSpPr>
        <p:spPr bwMode="auto">
          <a:xfrm flipH="1">
            <a:off x="6314406" y="1599531"/>
            <a:ext cx="543594" cy="16743"/>
          </a:xfrm>
          <a:prstGeom prst="line">
            <a:avLst/>
          </a:prstGeom>
          <a:noFill/>
          <a:ln w="40640" cap="flat" cmpd="sng">
            <a:solidFill>
              <a:srgbClr val="FF0000"/>
            </a:solidFill>
            <a:prstDash val="solid"/>
            <a:round/>
            <a:headEnd/>
            <a:tailEnd type="arrow" w="lg" len="lg"/>
          </a:ln>
          <a:effectLst/>
        </p:spPr>
        <p:txBody>
          <a:bodyPr lIns="64291" tIns="32146" rIns="64291" bIns="32146"/>
          <a:lstStyle/>
          <a:p>
            <a:endParaRPr lang="en-US"/>
          </a:p>
        </p:txBody>
      </p:sp>
      <p:sp>
        <p:nvSpPr>
          <p:cNvPr id="6154" name="Rectangle 10"/>
          <p:cNvSpPr>
            <a:spLocks/>
          </p:cNvSpPr>
          <p:nvPr/>
        </p:nvSpPr>
        <p:spPr bwMode="auto">
          <a:xfrm>
            <a:off x="7086599" y="1394148"/>
            <a:ext cx="1965871" cy="753442"/>
          </a:xfrm>
          <a:prstGeom prst="rect">
            <a:avLst/>
          </a:prstGeom>
          <a:noFill/>
          <a:ln w="12700" cap="flat" cmpd="sng">
            <a:noFill/>
            <a:prstDash val="solid"/>
            <a:miter lim="0"/>
            <a:headEnd/>
            <a:tailEnd/>
          </a:ln>
          <a:effectLst/>
        </p:spPr>
        <p:txBody>
          <a:bodyPr lIns="88896" tIns="50798" rIns="88896" bIns="50798"/>
          <a:lstStyle/>
          <a:p>
            <a:pPr defTabSz="913028"/>
            <a:r>
              <a:rPr lang="en-US" sz="1300" b="1" dirty="0">
                <a:latin typeface="Arial" pitchFamily="34" charset="0"/>
                <a:cs typeface="Arial" pitchFamily="34" charset="0"/>
                <a:sym typeface="Arial" pitchFamily="34" charset="0"/>
              </a:rPr>
              <a:t>Mission Services:</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WARP, Oasis, ERAM</a:t>
            </a:r>
            <a:r>
              <a:rPr lang="en-US" sz="1300" dirty="0" smtClean="0">
                <a:latin typeface="Arial" pitchFamily="34" charset="0"/>
                <a:cs typeface="Arial" pitchFamily="34" charset="0"/>
                <a:sym typeface="Arial" pitchFamily="34" charset="0"/>
              </a:rPr>
              <a:t>, RMLS, </a:t>
            </a:r>
            <a:r>
              <a:rPr lang="en-US" sz="1300" dirty="0">
                <a:latin typeface="Arial" pitchFamily="34" charset="0"/>
                <a:cs typeface="Arial" pitchFamily="34" charset="0"/>
                <a:sym typeface="Arial" pitchFamily="34" charset="0"/>
              </a:rPr>
              <a:t>etc.</a:t>
            </a:r>
            <a:endParaRPr lang="en-US" sz="1500" dirty="0">
              <a:latin typeface="Arial" pitchFamily="34" charset="0"/>
              <a:cs typeface="Arial" pitchFamily="34" charset="0"/>
              <a:sym typeface="Arial" pitchFamily="34" charset="0"/>
            </a:endParaRPr>
          </a:p>
        </p:txBody>
      </p:sp>
      <p:sp>
        <p:nvSpPr>
          <p:cNvPr id="6155" name="Line 11"/>
          <p:cNvSpPr>
            <a:spLocks noChangeShapeType="1"/>
          </p:cNvSpPr>
          <p:nvPr/>
        </p:nvSpPr>
        <p:spPr bwMode="auto">
          <a:xfrm flipH="1">
            <a:off x="6385843" y="3351982"/>
            <a:ext cx="548059" cy="6697"/>
          </a:xfrm>
          <a:prstGeom prst="line">
            <a:avLst/>
          </a:prstGeom>
          <a:noFill/>
          <a:ln w="40640" cap="flat" cmpd="sng">
            <a:solidFill>
              <a:srgbClr val="FF0000"/>
            </a:solidFill>
            <a:prstDash val="solid"/>
            <a:round/>
            <a:headEnd/>
            <a:tailEnd type="arrow" w="lg" len="lg"/>
          </a:ln>
          <a:effectLst/>
        </p:spPr>
        <p:txBody>
          <a:bodyPr lIns="64291" tIns="32146" rIns="64291" bIns="32146"/>
          <a:lstStyle/>
          <a:p>
            <a:endParaRPr lang="en-US"/>
          </a:p>
        </p:txBody>
      </p:sp>
      <p:sp>
        <p:nvSpPr>
          <p:cNvPr id="6156" name="Rectangle 12"/>
          <p:cNvSpPr>
            <a:spLocks/>
          </p:cNvSpPr>
          <p:nvPr/>
        </p:nvSpPr>
        <p:spPr bwMode="auto">
          <a:xfrm>
            <a:off x="7085707" y="3128740"/>
            <a:ext cx="1893094" cy="741164"/>
          </a:xfrm>
          <a:prstGeom prst="rect">
            <a:avLst/>
          </a:prstGeom>
          <a:noFill/>
          <a:ln w="12700" cap="flat" cmpd="sng">
            <a:noFill/>
            <a:prstDash val="solid"/>
            <a:miter lim="0"/>
            <a:headEnd/>
            <a:tailEnd/>
          </a:ln>
          <a:effectLst/>
        </p:spPr>
        <p:txBody>
          <a:bodyPr lIns="88896" tIns="50798" rIns="88896" bIns="50798"/>
          <a:lstStyle/>
          <a:p>
            <a:pPr defTabSz="913028"/>
            <a:r>
              <a:rPr lang="en-US" sz="1300" b="1" dirty="0">
                <a:latin typeface="Arial" pitchFamily="34" charset="0"/>
                <a:cs typeface="Arial" pitchFamily="34" charset="0"/>
                <a:sym typeface="Arial" pitchFamily="34" charset="0"/>
              </a:rPr>
              <a:t>Enterprise:</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SWIM Core Services</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I.e. </a:t>
            </a:r>
            <a:r>
              <a:rPr lang="en-US" sz="1300" dirty="0" smtClean="0">
                <a:latin typeface="Arial" pitchFamily="34" charset="0"/>
                <a:cs typeface="Arial" pitchFamily="34" charset="0"/>
                <a:sym typeface="Arial" pitchFamily="34" charset="0"/>
              </a:rPr>
              <a:t>NAS Enterprise Messaging Service (NEMS)</a:t>
            </a:r>
            <a:endParaRPr lang="en-US" dirty="0"/>
          </a:p>
        </p:txBody>
      </p:sp>
      <p:sp>
        <p:nvSpPr>
          <p:cNvPr id="6157" name="AutoShape 13"/>
          <p:cNvSpPr>
            <a:spLocks/>
          </p:cNvSpPr>
          <p:nvPr/>
        </p:nvSpPr>
        <p:spPr bwMode="auto">
          <a:xfrm>
            <a:off x="6073304" y="3241477"/>
            <a:ext cx="340444" cy="2377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0"/>
                </a:lnTo>
                <a:cubicBezTo>
                  <a:pt x="5964" y="0"/>
                  <a:pt x="10800" y="115"/>
                  <a:pt x="10800" y="257"/>
                </a:cubicBezTo>
                <a:cubicBezTo>
                  <a:pt x="10800" y="257"/>
                  <a:pt x="10800" y="257"/>
                  <a:pt x="10800" y="257"/>
                </a:cubicBezTo>
                <a:lnTo>
                  <a:pt x="10800" y="12682"/>
                </a:lnTo>
                <a:cubicBezTo>
                  <a:pt x="10800" y="12824"/>
                  <a:pt x="15635" y="12939"/>
                  <a:pt x="21600" y="12939"/>
                </a:cubicBezTo>
                <a:cubicBezTo>
                  <a:pt x="15635" y="12939"/>
                  <a:pt x="10800" y="13055"/>
                  <a:pt x="10800" y="13197"/>
                </a:cubicBezTo>
                <a:lnTo>
                  <a:pt x="10800" y="21342"/>
                </a:lnTo>
                <a:cubicBezTo>
                  <a:pt x="10800" y="21484"/>
                  <a:pt x="5964" y="21600"/>
                  <a:pt x="0" y="21600"/>
                </a:cubicBezTo>
                <a:cubicBezTo>
                  <a:pt x="0" y="21600"/>
                  <a:pt x="0" y="21600"/>
                  <a:pt x="0" y="21600"/>
                </a:cubicBezTo>
              </a:path>
            </a:pathLst>
          </a:custGeom>
          <a:solidFill>
            <a:srgbClr val="000000">
              <a:alpha val="0"/>
            </a:srgbClr>
          </a:solidFill>
          <a:ln w="13546" cap="flat" cmpd="sng">
            <a:solidFill>
              <a:srgbClr val="000000"/>
            </a:solidFill>
            <a:prstDash val="solid"/>
            <a:round/>
            <a:headEnd/>
            <a:tailEnd/>
          </a:ln>
          <a:effectLst/>
        </p:spPr>
        <p:txBody>
          <a:bodyPr lIns="50798" tIns="50798" rIns="50798" bIns="50798" anchor="ctr"/>
          <a:lstStyle/>
          <a:p>
            <a:endParaRPr lang="en-US"/>
          </a:p>
        </p:txBody>
      </p:sp>
      <p:sp>
        <p:nvSpPr>
          <p:cNvPr id="6158" name="Rectangle 14"/>
          <p:cNvSpPr>
            <a:spLocks/>
          </p:cNvSpPr>
          <p:nvPr/>
        </p:nvSpPr>
        <p:spPr bwMode="auto">
          <a:xfrm>
            <a:off x="6502344" y="4396381"/>
            <a:ext cx="2262559" cy="1169789"/>
          </a:xfrm>
          <a:prstGeom prst="rect">
            <a:avLst/>
          </a:prstGeom>
          <a:noFill/>
          <a:ln w="12700" cap="flat" cmpd="sng">
            <a:noFill/>
            <a:prstDash val="solid"/>
            <a:miter lim="0"/>
            <a:headEnd/>
            <a:tailEnd/>
          </a:ln>
          <a:effectLst/>
        </p:spPr>
        <p:txBody>
          <a:bodyPr lIns="88896" tIns="50798" rIns="88896" bIns="50798"/>
          <a:lstStyle/>
          <a:p>
            <a:pPr defTabSz="913028"/>
            <a:r>
              <a:rPr lang="en-US" sz="1300" b="1" dirty="0">
                <a:latin typeface="Arial" pitchFamily="34" charset="0"/>
                <a:cs typeface="Arial" pitchFamily="34" charset="0"/>
                <a:sym typeface="Arial" pitchFamily="34" charset="0"/>
              </a:rPr>
              <a:t>Networks:</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FTI &amp; </a:t>
            </a:r>
            <a:r>
              <a:rPr lang="en-US" sz="1300" dirty="0" smtClean="0">
                <a:latin typeface="Arial" pitchFamily="34" charset="0"/>
                <a:cs typeface="Arial" pitchFamily="34" charset="0"/>
                <a:sym typeface="Arial" pitchFamily="34" charset="0"/>
              </a:rPr>
              <a:t>SWIM/NEMS</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are the basis for </a:t>
            </a:r>
            <a:endParaRPr lang="en-US" sz="1500" dirty="0">
              <a:latin typeface="Arial" pitchFamily="34" charset="0"/>
              <a:cs typeface="Arial" pitchFamily="34" charset="0"/>
              <a:sym typeface="Arial" pitchFamily="34" charset="0"/>
            </a:endParaRPr>
          </a:p>
          <a:p>
            <a:pPr defTabSz="913028"/>
            <a:r>
              <a:rPr lang="en-US" sz="1300" dirty="0">
                <a:latin typeface="Arial" pitchFamily="34" charset="0"/>
                <a:cs typeface="Arial" pitchFamily="34" charset="0"/>
                <a:sym typeface="Arial" pitchFamily="34" charset="0"/>
              </a:rPr>
              <a:t>Network-Centric Operations in FAA </a:t>
            </a:r>
            <a:endParaRPr lang="en-US" dirty="0"/>
          </a:p>
        </p:txBody>
      </p:sp>
      <p:sp>
        <p:nvSpPr>
          <p:cNvPr id="13" name="Text Box 16"/>
          <p:cNvSpPr txBox="1">
            <a:spLocks noChangeArrowheads="1"/>
          </p:cNvSpPr>
          <p:nvPr/>
        </p:nvSpPr>
        <p:spPr bwMode="auto">
          <a:xfrm>
            <a:off x="0" y="5691909"/>
            <a:ext cx="9144000" cy="750456"/>
          </a:xfrm>
          <a:prstGeom prst="rect">
            <a:avLst/>
          </a:prstGeom>
          <a:noFill/>
          <a:ln w="12700">
            <a:noFill/>
            <a:miter lim="800000"/>
            <a:headEnd type="none" w="sm" len="sm"/>
            <a:tailEnd type="none" w="sm" len="sm"/>
          </a:ln>
        </p:spPr>
        <p:txBody>
          <a:bodyPr lIns="57397" tIns="28699" rIns="57397" bIns="28699">
            <a:spAutoFit/>
          </a:bodyPr>
          <a:lstStyle/>
          <a:p>
            <a:pPr algn="ctr" defTabSz="816091">
              <a:spcBef>
                <a:spcPct val="50000"/>
              </a:spcBef>
            </a:pPr>
            <a:r>
              <a:rPr lang="en-US" sz="1800" b="1" i="1" dirty="0" smtClean="0">
                <a:solidFill>
                  <a:srgbClr val="003366"/>
                </a:solidFill>
                <a:latin typeface="+mn-lt"/>
                <a:cs typeface="Arial" charset="0"/>
              </a:rPr>
              <a:t>Harris provided NAS Enterprise Messaging Service (NEMS) </a:t>
            </a:r>
          </a:p>
          <a:p>
            <a:pPr algn="ctr" defTabSz="816091">
              <a:spcBef>
                <a:spcPct val="50000"/>
              </a:spcBef>
            </a:pPr>
            <a:r>
              <a:rPr lang="en-US" sz="1800" b="1" i="1" dirty="0" smtClean="0">
                <a:solidFill>
                  <a:srgbClr val="003366"/>
                </a:solidFill>
                <a:latin typeface="+mn-lt"/>
                <a:cs typeface="Arial" charset="0"/>
              </a:rPr>
              <a:t>is the FAA’s SWIM solution</a:t>
            </a:r>
            <a:endParaRPr lang="en-US" sz="1800" b="1" i="1" dirty="0">
              <a:solidFill>
                <a:srgbClr val="003366"/>
              </a:solidFill>
              <a:latin typeface="+mn-lt"/>
              <a:cs typeface="Arial"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554154" y="243186"/>
            <a:ext cx="8226425" cy="639762"/>
          </a:xfrm>
        </p:spPr>
        <p:txBody>
          <a:bodyPr/>
          <a:lstStyle/>
          <a:p>
            <a:pPr algn="l"/>
            <a:r>
              <a:rPr lang="en-US" sz="2400" b="1" i="0" dirty="0">
                <a:latin typeface="+mn-lt"/>
              </a:rPr>
              <a:t>Technology Agnostic by Necessity</a:t>
            </a:r>
          </a:p>
        </p:txBody>
      </p:sp>
      <p:pic>
        <p:nvPicPr>
          <p:cNvPr id="766980" name="Picture 4"/>
          <p:cNvPicPr>
            <a:picLocks noChangeAspect="1" noChangeArrowheads="1"/>
          </p:cNvPicPr>
          <p:nvPr/>
        </p:nvPicPr>
        <p:blipFill>
          <a:blip r:embed="rId4" cstate="print">
            <a:lum bright="70000" contrast="-70000"/>
          </a:blip>
          <a:srcRect/>
          <a:stretch>
            <a:fillRect/>
          </a:stretch>
        </p:blipFill>
        <p:spPr bwMode="auto">
          <a:xfrm>
            <a:off x="3355975" y="3074988"/>
            <a:ext cx="2395538" cy="1381125"/>
          </a:xfrm>
          <a:prstGeom prst="rect">
            <a:avLst/>
          </a:prstGeom>
          <a:noFill/>
          <a:ln w="38100">
            <a:solidFill>
              <a:schemeClr val="accent2"/>
            </a:solidFill>
            <a:miter lim="800000"/>
            <a:headEnd type="none" w="sm" len="sm"/>
            <a:tailEnd type="none" w="sm" len="sm"/>
          </a:ln>
          <a:effectLst/>
        </p:spPr>
      </p:pic>
      <p:graphicFrame>
        <p:nvGraphicFramePr>
          <p:cNvPr id="766981" name="Object 5"/>
          <p:cNvGraphicFramePr>
            <a:graphicFrameLocks noChangeAspect="1"/>
          </p:cNvGraphicFramePr>
          <p:nvPr/>
        </p:nvGraphicFramePr>
        <p:xfrm>
          <a:off x="0" y="3038475"/>
          <a:ext cx="2560638" cy="1485900"/>
        </p:xfrm>
        <a:graphic>
          <a:graphicData uri="http://schemas.openxmlformats.org/presentationml/2006/ole">
            <p:oleObj spid="_x0000_s16386" name="Visio" r:id="rId5" imgW="2720475" imgH="1525174" progId="Visio.Drawing.11">
              <p:embed/>
            </p:oleObj>
          </a:graphicData>
        </a:graphic>
      </p:graphicFrame>
      <p:graphicFrame>
        <p:nvGraphicFramePr>
          <p:cNvPr id="766984" name="Object 8"/>
          <p:cNvGraphicFramePr>
            <a:graphicFrameLocks noChangeAspect="1"/>
          </p:cNvGraphicFramePr>
          <p:nvPr/>
        </p:nvGraphicFramePr>
        <p:xfrm>
          <a:off x="157163" y="850900"/>
          <a:ext cx="2925762" cy="1576388"/>
        </p:xfrm>
        <a:graphic>
          <a:graphicData uri="http://schemas.openxmlformats.org/presentationml/2006/ole">
            <p:oleObj spid="_x0000_s16387" name="Visio" r:id="rId6" imgW="2925719" imgH="1576832" progId="Visio.Drawing.11">
              <p:embed/>
            </p:oleObj>
          </a:graphicData>
        </a:graphic>
      </p:graphicFrame>
      <p:sp>
        <p:nvSpPr>
          <p:cNvPr id="766985" name="Line 9"/>
          <p:cNvSpPr>
            <a:spLocks noChangeShapeType="1"/>
          </p:cNvSpPr>
          <p:nvPr/>
        </p:nvSpPr>
        <p:spPr bwMode="auto">
          <a:xfrm>
            <a:off x="2952750" y="2009775"/>
            <a:ext cx="857250" cy="1000125"/>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6986" name="Line 10"/>
          <p:cNvSpPr>
            <a:spLocks noChangeShapeType="1"/>
          </p:cNvSpPr>
          <p:nvPr/>
        </p:nvSpPr>
        <p:spPr bwMode="auto">
          <a:xfrm flipV="1">
            <a:off x="2371725" y="3305175"/>
            <a:ext cx="933450" cy="257175"/>
          </a:xfrm>
          <a:prstGeom prst="line">
            <a:avLst/>
          </a:prstGeom>
          <a:noFill/>
          <a:ln w="38100">
            <a:solidFill>
              <a:schemeClr val="accent2"/>
            </a:solidFill>
            <a:round/>
            <a:headEnd type="triangle" w="med" len="med"/>
            <a:tailEnd type="triangle" w="med" len="med"/>
          </a:ln>
          <a:effectLst/>
        </p:spPr>
        <p:txBody>
          <a:bodyPr/>
          <a:lstStyle/>
          <a:p>
            <a:endParaRPr lang="en-US"/>
          </a:p>
        </p:txBody>
      </p:sp>
      <p:graphicFrame>
        <p:nvGraphicFramePr>
          <p:cNvPr id="766987" name="Object 11"/>
          <p:cNvGraphicFramePr>
            <a:graphicFrameLocks noChangeAspect="1"/>
          </p:cNvGraphicFramePr>
          <p:nvPr/>
        </p:nvGraphicFramePr>
        <p:xfrm>
          <a:off x="3968750" y="5019675"/>
          <a:ext cx="2560638" cy="1485900"/>
        </p:xfrm>
        <a:graphic>
          <a:graphicData uri="http://schemas.openxmlformats.org/presentationml/2006/ole">
            <p:oleObj spid="_x0000_s16388" name="Visio" r:id="rId7" imgW="2559959" imgH="1485437" progId="Visio.Drawing.11">
              <p:embed/>
            </p:oleObj>
          </a:graphicData>
        </a:graphic>
      </p:graphicFrame>
      <p:graphicFrame>
        <p:nvGraphicFramePr>
          <p:cNvPr id="766988" name="Object 12"/>
          <p:cNvGraphicFramePr>
            <a:graphicFrameLocks noChangeAspect="1"/>
          </p:cNvGraphicFramePr>
          <p:nvPr/>
        </p:nvGraphicFramePr>
        <p:xfrm>
          <a:off x="6464300" y="4714875"/>
          <a:ext cx="2560638" cy="1485900"/>
        </p:xfrm>
        <a:graphic>
          <a:graphicData uri="http://schemas.openxmlformats.org/presentationml/2006/ole">
            <p:oleObj spid="_x0000_s16389" name="Visio" r:id="rId8" imgW="2559959" imgH="1485437" progId="Visio.Drawing.11">
              <p:embed/>
            </p:oleObj>
          </a:graphicData>
        </a:graphic>
      </p:graphicFrame>
      <p:graphicFrame>
        <p:nvGraphicFramePr>
          <p:cNvPr id="766989" name="Object 13"/>
          <p:cNvGraphicFramePr>
            <a:graphicFrameLocks noChangeAspect="1"/>
          </p:cNvGraphicFramePr>
          <p:nvPr/>
        </p:nvGraphicFramePr>
        <p:xfrm>
          <a:off x="5949950" y="990600"/>
          <a:ext cx="2560638" cy="1485900"/>
        </p:xfrm>
        <a:graphic>
          <a:graphicData uri="http://schemas.openxmlformats.org/presentationml/2006/ole">
            <p:oleObj spid="_x0000_s16390" name="Visio" r:id="rId9" imgW="2559959" imgH="1485437" progId="Visio.Drawing.11">
              <p:embed/>
            </p:oleObj>
          </a:graphicData>
        </a:graphic>
      </p:graphicFrame>
      <p:graphicFrame>
        <p:nvGraphicFramePr>
          <p:cNvPr id="766990" name="Object 14"/>
          <p:cNvGraphicFramePr>
            <a:graphicFrameLocks noChangeAspect="1"/>
          </p:cNvGraphicFramePr>
          <p:nvPr/>
        </p:nvGraphicFramePr>
        <p:xfrm>
          <a:off x="6931025" y="2428875"/>
          <a:ext cx="2212975" cy="1028700"/>
        </p:xfrm>
        <a:graphic>
          <a:graphicData uri="http://schemas.openxmlformats.org/presentationml/2006/ole">
            <p:oleObj spid="_x0000_s16391" name="Visio" r:id="rId10" imgW="2212596" imgH="1028463" progId="Visio.Drawing.11">
              <p:embed/>
            </p:oleObj>
          </a:graphicData>
        </a:graphic>
      </p:graphicFrame>
      <p:graphicFrame>
        <p:nvGraphicFramePr>
          <p:cNvPr id="766991" name="Object 15"/>
          <p:cNvGraphicFramePr>
            <a:graphicFrameLocks noChangeAspect="1"/>
          </p:cNvGraphicFramePr>
          <p:nvPr/>
        </p:nvGraphicFramePr>
        <p:xfrm>
          <a:off x="0" y="4733925"/>
          <a:ext cx="2395538" cy="1257300"/>
        </p:xfrm>
        <a:graphic>
          <a:graphicData uri="http://schemas.openxmlformats.org/presentationml/2006/ole">
            <p:oleObj spid="_x0000_s16392" name="Visio" r:id="rId11" imgW="2395476" imgH="1256769" progId="Visio.Drawing.11">
              <p:embed/>
            </p:oleObj>
          </a:graphicData>
        </a:graphic>
      </p:graphicFrame>
      <p:graphicFrame>
        <p:nvGraphicFramePr>
          <p:cNvPr id="766992" name="Object 16"/>
          <p:cNvGraphicFramePr>
            <a:graphicFrameLocks noChangeAspect="1"/>
          </p:cNvGraphicFramePr>
          <p:nvPr/>
        </p:nvGraphicFramePr>
        <p:xfrm>
          <a:off x="5927725" y="3549650"/>
          <a:ext cx="2395538" cy="1074738"/>
        </p:xfrm>
        <a:graphic>
          <a:graphicData uri="http://schemas.openxmlformats.org/presentationml/2006/ole">
            <p:oleObj spid="_x0000_s16393" name="Visio" r:id="rId12" imgW="2395476" imgH="1073980" progId="Visio.Drawing.11">
              <p:embed/>
            </p:oleObj>
          </a:graphicData>
        </a:graphic>
      </p:graphicFrame>
      <p:graphicFrame>
        <p:nvGraphicFramePr>
          <p:cNvPr id="766994" name="Object 18"/>
          <p:cNvGraphicFramePr>
            <a:graphicFrameLocks noChangeAspect="1"/>
          </p:cNvGraphicFramePr>
          <p:nvPr/>
        </p:nvGraphicFramePr>
        <p:xfrm>
          <a:off x="2249488" y="4675188"/>
          <a:ext cx="2189162" cy="1622425"/>
        </p:xfrm>
        <a:graphic>
          <a:graphicData uri="http://schemas.openxmlformats.org/presentationml/2006/ole">
            <p:oleObj spid="_x0000_s16394" name="Visio" r:id="rId13" imgW="2189871" imgH="1622710" progId="Visio.Drawing.11">
              <p:embed/>
            </p:oleObj>
          </a:graphicData>
        </a:graphic>
      </p:graphicFrame>
      <p:graphicFrame>
        <p:nvGraphicFramePr>
          <p:cNvPr id="766996" name="Object 20"/>
          <p:cNvGraphicFramePr>
            <a:graphicFrameLocks noChangeAspect="1"/>
          </p:cNvGraphicFramePr>
          <p:nvPr/>
        </p:nvGraphicFramePr>
        <p:xfrm>
          <a:off x="3181350" y="971550"/>
          <a:ext cx="2876550" cy="1847850"/>
        </p:xfrm>
        <a:graphic>
          <a:graphicData uri="http://schemas.openxmlformats.org/presentationml/2006/ole">
            <p:oleObj spid="_x0000_s16395" name="Visio" r:id="rId14" imgW="2877023" imgH="1847404" progId="Visio.Drawing.11">
              <p:embed/>
            </p:oleObj>
          </a:graphicData>
        </a:graphic>
      </p:graphicFrame>
      <p:sp>
        <p:nvSpPr>
          <p:cNvPr id="766997" name="Line 21"/>
          <p:cNvSpPr>
            <a:spLocks noChangeShapeType="1"/>
          </p:cNvSpPr>
          <p:nvPr/>
        </p:nvSpPr>
        <p:spPr bwMode="auto">
          <a:xfrm flipV="1">
            <a:off x="1914525" y="3600450"/>
            <a:ext cx="1400175" cy="1276350"/>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6998" name="Line 22"/>
          <p:cNvSpPr>
            <a:spLocks noChangeShapeType="1"/>
          </p:cNvSpPr>
          <p:nvPr/>
        </p:nvSpPr>
        <p:spPr bwMode="auto">
          <a:xfrm flipV="1">
            <a:off x="3381375" y="4486275"/>
            <a:ext cx="228600" cy="476250"/>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6999" name="Line 23"/>
          <p:cNvSpPr>
            <a:spLocks noChangeShapeType="1"/>
          </p:cNvSpPr>
          <p:nvPr/>
        </p:nvSpPr>
        <p:spPr bwMode="auto">
          <a:xfrm flipV="1">
            <a:off x="4972050" y="4524375"/>
            <a:ext cx="19050" cy="638175"/>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7000" name="Line 24"/>
          <p:cNvSpPr>
            <a:spLocks noChangeShapeType="1"/>
          </p:cNvSpPr>
          <p:nvPr/>
        </p:nvSpPr>
        <p:spPr bwMode="auto">
          <a:xfrm flipH="1" flipV="1">
            <a:off x="5810250" y="4486275"/>
            <a:ext cx="771525" cy="638175"/>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7001" name="Line 25"/>
          <p:cNvSpPr>
            <a:spLocks noChangeShapeType="1"/>
          </p:cNvSpPr>
          <p:nvPr/>
        </p:nvSpPr>
        <p:spPr bwMode="auto">
          <a:xfrm flipH="1">
            <a:off x="5762625" y="3962400"/>
            <a:ext cx="295275" cy="19050"/>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7002" name="Line 26"/>
          <p:cNvSpPr>
            <a:spLocks noChangeShapeType="1"/>
          </p:cNvSpPr>
          <p:nvPr/>
        </p:nvSpPr>
        <p:spPr bwMode="auto">
          <a:xfrm flipH="1">
            <a:off x="5791200" y="3257550"/>
            <a:ext cx="1362075" cy="323850"/>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7003" name="Line 27"/>
          <p:cNvSpPr>
            <a:spLocks noChangeShapeType="1"/>
          </p:cNvSpPr>
          <p:nvPr/>
        </p:nvSpPr>
        <p:spPr bwMode="auto">
          <a:xfrm flipH="1">
            <a:off x="5743575" y="2400300"/>
            <a:ext cx="762000" cy="895350"/>
          </a:xfrm>
          <a:prstGeom prst="line">
            <a:avLst/>
          </a:prstGeom>
          <a:noFill/>
          <a:ln w="38100">
            <a:solidFill>
              <a:schemeClr val="accent2"/>
            </a:solidFill>
            <a:round/>
            <a:headEnd type="triangle" w="med" len="med"/>
            <a:tailEnd type="triangle" w="med" len="med"/>
          </a:ln>
          <a:effectLst/>
        </p:spPr>
        <p:txBody>
          <a:bodyPr/>
          <a:lstStyle/>
          <a:p>
            <a:endParaRPr lang="en-US"/>
          </a:p>
        </p:txBody>
      </p:sp>
      <p:sp>
        <p:nvSpPr>
          <p:cNvPr id="767004" name="Line 28"/>
          <p:cNvSpPr>
            <a:spLocks noChangeShapeType="1"/>
          </p:cNvSpPr>
          <p:nvPr/>
        </p:nvSpPr>
        <p:spPr bwMode="auto">
          <a:xfrm>
            <a:off x="4295775" y="2619375"/>
            <a:ext cx="9525" cy="409575"/>
          </a:xfrm>
          <a:prstGeom prst="line">
            <a:avLst/>
          </a:prstGeom>
          <a:noFill/>
          <a:ln w="38100">
            <a:solidFill>
              <a:schemeClr val="accent2"/>
            </a:solidFill>
            <a:round/>
            <a:headEnd type="triangle" w="med" len="med"/>
            <a:tailEnd type="triangle" w="med" len="med"/>
          </a:ln>
          <a:effectLst/>
        </p:spPr>
        <p:txBody>
          <a:bodyPr/>
          <a:lstStyle/>
          <a:p>
            <a:endParaRPr lang="en-US"/>
          </a:p>
        </p:txBody>
      </p:sp>
      <p:pic>
        <p:nvPicPr>
          <p:cNvPr id="25" name="Picture 3"/>
          <p:cNvPicPr>
            <a:picLocks noChangeAspect="1" noChangeArrowheads="1"/>
          </p:cNvPicPr>
          <p:nvPr/>
        </p:nvPicPr>
        <p:blipFill>
          <a:blip r:embed="rId15" cstate="print"/>
          <a:srcRect/>
          <a:stretch>
            <a:fillRect/>
          </a:stretch>
        </p:blipFill>
        <p:spPr bwMode="auto">
          <a:xfrm>
            <a:off x="3352800" y="3048000"/>
            <a:ext cx="2387600" cy="14110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1451"/>
            <a:ext cx="6400800" cy="536575"/>
          </a:xfrm>
        </p:spPr>
        <p:txBody>
          <a:bodyPr/>
          <a:lstStyle/>
          <a:p>
            <a:r>
              <a:rPr lang="en-US" b="1" i="1" dirty="0" smtClean="0">
                <a:latin typeface="+mj-lt"/>
                <a:cs typeface="+mj-cs"/>
              </a:rPr>
              <a:t>Applications Tailored for each </a:t>
            </a:r>
            <a:r>
              <a:rPr lang="en-US" sz="1800" b="1" i="1" dirty="0" smtClean="0">
                <a:latin typeface="+mj-lt"/>
                <a:cs typeface="+mj-cs"/>
              </a:rPr>
              <a:t/>
            </a:r>
            <a:br>
              <a:rPr lang="en-US" sz="1800" b="1" i="1" dirty="0" smtClean="0">
                <a:latin typeface="+mj-lt"/>
                <a:cs typeface="+mj-cs"/>
              </a:rPr>
            </a:br>
            <a:r>
              <a:rPr lang="en-US" b="1" i="1" dirty="0" smtClean="0">
                <a:latin typeface="+mj-lt"/>
                <a:cs typeface="+mj-cs"/>
              </a:rPr>
              <a:t>Country and Customer Requirements  </a:t>
            </a:r>
          </a:p>
        </p:txBody>
      </p:sp>
      <p:pic>
        <p:nvPicPr>
          <p:cNvPr id="98306" name="Picture 2"/>
          <p:cNvPicPr>
            <a:picLocks noChangeAspect="1" noChangeArrowheads="1"/>
          </p:cNvPicPr>
          <p:nvPr/>
        </p:nvPicPr>
        <p:blipFill>
          <a:blip r:embed="rId3" cstate="print"/>
          <a:srcRect/>
          <a:stretch>
            <a:fillRect/>
          </a:stretch>
        </p:blipFill>
        <p:spPr bwMode="auto">
          <a:xfrm>
            <a:off x="685801" y="838200"/>
            <a:ext cx="7315200" cy="540345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1450"/>
            <a:ext cx="5410200" cy="536575"/>
          </a:xfrm>
        </p:spPr>
        <p:txBody>
          <a:bodyPr/>
          <a:lstStyle/>
          <a:p>
            <a:r>
              <a:rPr lang="en-US" b="1" dirty="0" smtClean="0"/>
              <a:t>2-Way SOA Gateway</a:t>
            </a:r>
            <a:endParaRPr lang="en-US" b="1" dirty="0"/>
          </a:p>
        </p:txBody>
      </p:sp>
      <p:pic>
        <p:nvPicPr>
          <p:cNvPr id="3074" name="Picture 2"/>
          <p:cNvPicPr>
            <a:picLocks noChangeAspect="1" noChangeArrowheads="1"/>
          </p:cNvPicPr>
          <p:nvPr/>
        </p:nvPicPr>
        <p:blipFill>
          <a:blip r:embed="rId3" cstate="email"/>
          <a:srcRect/>
          <a:stretch>
            <a:fillRect/>
          </a:stretch>
        </p:blipFill>
        <p:spPr bwMode="auto">
          <a:xfrm>
            <a:off x="242888" y="838200"/>
            <a:ext cx="8656637" cy="4754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b="1" i="1" dirty="0" smtClean="0">
                <a:latin typeface="+mj-lt"/>
                <a:cs typeface="+mj-cs"/>
              </a:rPr>
              <a:t>Logical diagram</a:t>
            </a:r>
            <a:endParaRPr lang="en-US" sz="2600" b="1" i="1" dirty="0">
              <a:latin typeface="+mj-lt"/>
              <a:cs typeface="+mj-cs"/>
            </a:endParaRPr>
          </a:p>
        </p:txBody>
      </p:sp>
      <p:sp>
        <p:nvSpPr>
          <p:cNvPr id="11" name="Rectangle 10"/>
          <p:cNvSpPr/>
          <p:nvPr/>
        </p:nvSpPr>
        <p:spPr bwMode="auto">
          <a:xfrm>
            <a:off x="8301789" y="1094874"/>
            <a:ext cx="433136" cy="8061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6386" name="Picture 2"/>
          <p:cNvPicPr>
            <a:picLocks noChangeAspect="1" noChangeArrowheads="1"/>
          </p:cNvPicPr>
          <p:nvPr/>
        </p:nvPicPr>
        <p:blipFill>
          <a:blip r:embed="rId3" cstate="print"/>
          <a:srcRect/>
          <a:stretch>
            <a:fillRect/>
          </a:stretch>
        </p:blipFill>
        <p:spPr bwMode="auto">
          <a:xfrm>
            <a:off x="972678" y="838201"/>
            <a:ext cx="7104522" cy="541019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tandard_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_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D33510B0B1A4293B0C61CBAE997F1" ma:contentTypeVersion="5" ma:contentTypeDescription="Create a new document." ma:contentTypeScope="" ma:versionID="85e61697bd23b80e8194f9ad22a43be3">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2014 SIP-AIDC</Type_x0020_Name>
    <Presenter xmlns="2b0c29a6-a2e0-472b-bfb4-397922b0132f">Harris Corporation</Presenter>
    <Update_x0020_Date xmlns="2b0c29a6-a2e0-472b-bfb4-397922b0132f">31 Oct. 2014</Update_x0020_Date>
    <Number xmlns="2b0c29a6-a2e0-472b-bfb4-397922b0132f">SP/20</Number>
  </documentManagement>
</p:properties>
</file>

<file path=customXml/itemProps1.xml><?xml version="1.0" encoding="utf-8"?>
<ds:datastoreItem xmlns:ds="http://schemas.openxmlformats.org/officeDocument/2006/customXml" ds:itemID="{63BB3911-D752-47C9-9109-D16E3CE73B46}"/>
</file>

<file path=customXml/itemProps2.xml><?xml version="1.0" encoding="utf-8"?>
<ds:datastoreItem xmlns:ds="http://schemas.openxmlformats.org/officeDocument/2006/customXml" ds:itemID="{EE199D5E-3621-4D62-870D-58888440D7AD}"/>
</file>

<file path=customXml/itemProps3.xml><?xml version="1.0" encoding="utf-8"?>
<ds:datastoreItem xmlns:ds="http://schemas.openxmlformats.org/officeDocument/2006/customXml" ds:itemID="{244FA49B-9E21-44FC-A998-54112614D9BD}"/>
</file>

<file path=docProps/app.xml><?xml version="1.0" encoding="utf-8"?>
<Properties xmlns="http://schemas.openxmlformats.org/officeDocument/2006/extended-properties" xmlns:vt="http://schemas.openxmlformats.org/officeDocument/2006/docPropsVTypes">
  <Template>Standard_2007</Template>
  <TotalTime>23547</TotalTime>
  <Words>628</Words>
  <Application>Microsoft Office PowerPoint</Application>
  <PresentationFormat>On-screen Show (4:3)</PresentationFormat>
  <Paragraphs>85</Paragraphs>
  <Slides>10</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Standard_2007</vt:lpstr>
      <vt:lpstr>Cover_Design</vt:lpstr>
      <vt:lpstr>Visio</vt:lpstr>
      <vt:lpstr>Slide 1</vt:lpstr>
      <vt:lpstr>Slide 2</vt:lpstr>
      <vt:lpstr>Slide 3</vt:lpstr>
      <vt:lpstr>Slide 4</vt:lpstr>
      <vt:lpstr>System Wide Information Management (SWIM)</vt:lpstr>
      <vt:lpstr>Technology Agnostic by Necessity</vt:lpstr>
      <vt:lpstr>Applications Tailored for each  Country and Customer Requirements  </vt:lpstr>
      <vt:lpstr>2-Way SOA Gateway</vt:lpstr>
      <vt:lpstr>Logical diagram</vt:lpstr>
      <vt:lpstr>Slide 10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Navigation Workshop</dc:title>
  <dc:creator>Mark Renne;Coulson, Robert;Ketros, Arnol</dc:creator>
  <cp:lastModifiedBy>jjones01</cp:lastModifiedBy>
  <cp:revision>33</cp:revision>
  <cp:lastPrinted>2001-09-25T16:38:37Z</cp:lastPrinted>
  <dcterms:created xsi:type="dcterms:W3CDTF">2011-09-14T19:22:54Z</dcterms:created>
  <dcterms:modified xsi:type="dcterms:W3CDTF">2014-10-30T05:55:56Z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0x0101004AED33510B0B1A4293B0C61CBAE997F1</vt:lpwstr>
  </property>
</Properties>
</file>